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56" r:id="rId2"/>
    <p:sldId id="318" r:id="rId3"/>
    <p:sldId id="366" r:id="rId4"/>
    <p:sldId id="305" r:id="rId5"/>
    <p:sldId id="340" r:id="rId6"/>
    <p:sldId id="320" r:id="rId7"/>
    <p:sldId id="332" r:id="rId8"/>
    <p:sldId id="341" r:id="rId9"/>
    <p:sldId id="324" r:id="rId10"/>
    <p:sldId id="325" r:id="rId11"/>
    <p:sldId id="326" r:id="rId12"/>
    <p:sldId id="330" r:id="rId13"/>
    <p:sldId id="327" r:id="rId14"/>
    <p:sldId id="328" r:id="rId15"/>
    <p:sldId id="329" r:id="rId16"/>
    <p:sldId id="323" r:id="rId17"/>
    <p:sldId id="359" r:id="rId18"/>
    <p:sldId id="355" r:id="rId19"/>
    <p:sldId id="360" r:id="rId20"/>
    <p:sldId id="361" r:id="rId21"/>
    <p:sldId id="367" r:id="rId22"/>
    <p:sldId id="365" r:id="rId23"/>
    <p:sldId id="369" r:id="rId24"/>
    <p:sldId id="372" r:id="rId25"/>
    <p:sldId id="368" r:id="rId26"/>
    <p:sldId id="362" r:id="rId27"/>
    <p:sldId id="371" r:id="rId28"/>
    <p:sldId id="306" r:id="rId29"/>
    <p:sldId id="338" r:id="rId30"/>
    <p:sldId id="303" r:id="rId31"/>
    <p:sldId id="334" r:id="rId32"/>
    <p:sldId id="348" r:id="rId33"/>
    <p:sldId id="349" r:id="rId34"/>
    <p:sldId id="395" r:id="rId35"/>
    <p:sldId id="375" r:id="rId36"/>
    <p:sldId id="376" r:id="rId37"/>
    <p:sldId id="377" r:id="rId38"/>
    <p:sldId id="378" r:id="rId39"/>
    <p:sldId id="379" r:id="rId40"/>
    <p:sldId id="380" r:id="rId41"/>
    <p:sldId id="381" r:id="rId42"/>
    <p:sldId id="382" r:id="rId43"/>
    <p:sldId id="383" r:id="rId44"/>
    <p:sldId id="384" r:id="rId45"/>
    <p:sldId id="385" r:id="rId46"/>
    <p:sldId id="386" r:id="rId47"/>
    <p:sldId id="387" r:id="rId48"/>
    <p:sldId id="388" r:id="rId49"/>
    <p:sldId id="389" r:id="rId50"/>
    <p:sldId id="390" r:id="rId51"/>
    <p:sldId id="391" r:id="rId52"/>
    <p:sldId id="392" r:id="rId53"/>
    <p:sldId id="393" r:id="rId54"/>
    <p:sldId id="394" r:id="rId55"/>
    <p:sldId id="291" r:id="rId56"/>
    <p:sldId id="277" r:id="rId57"/>
    <p:sldId id="272" r:id="rId58"/>
    <p:sldId id="396" r:id="rId59"/>
    <p:sldId id="309" r:id="rId60"/>
    <p:sldId id="345" r:id="rId61"/>
    <p:sldId id="346" r:id="rId62"/>
  </p:sldIdLst>
  <p:sldSz cx="9144000" cy="6858000" type="screen4x3"/>
  <p:notesSz cx="7315200" cy="9601200"/>
  <p:defaultTextStyle>
    <a:defPPr>
      <a:defRPr lang="en-US"/>
    </a:defPPr>
    <a:lvl1pPr algn="l" rtl="0" fontAlgn="base">
      <a:spcBef>
        <a:spcPct val="0"/>
      </a:spcBef>
      <a:spcAft>
        <a:spcPct val="0"/>
      </a:spcAft>
      <a:defRPr kern="1200">
        <a:solidFill>
          <a:srgbClr val="000000"/>
        </a:solidFill>
        <a:latin typeface="Arial" charset="0"/>
        <a:ea typeface="+mn-ea"/>
        <a:cs typeface="Arial" charset="0"/>
      </a:defRPr>
    </a:lvl1pPr>
    <a:lvl2pPr marL="457200" algn="l" rtl="0" fontAlgn="base">
      <a:spcBef>
        <a:spcPct val="0"/>
      </a:spcBef>
      <a:spcAft>
        <a:spcPct val="0"/>
      </a:spcAft>
      <a:defRPr kern="1200">
        <a:solidFill>
          <a:srgbClr val="000000"/>
        </a:solidFill>
        <a:latin typeface="Arial" charset="0"/>
        <a:ea typeface="+mn-ea"/>
        <a:cs typeface="Arial" charset="0"/>
      </a:defRPr>
    </a:lvl2pPr>
    <a:lvl3pPr marL="914400" algn="l" rtl="0" fontAlgn="base">
      <a:spcBef>
        <a:spcPct val="0"/>
      </a:spcBef>
      <a:spcAft>
        <a:spcPct val="0"/>
      </a:spcAft>
      <a:defRPr kern="1200">
        <a:solidFill>
          <a:srgbClr val="000000"/>
        </a:solidFill>
        <a:latin typeface="Arial" charset="0"/>
        <a:ea typeface="+mn-ea"/>
        <a:cs typeface="Arial" charset="0"/>
      </a:defRPr>
    </a:lvl3pPr>
    <a:lvl4pPr marL="1371600" algn="l" rtl="0" fontAlgn="base">
      <a:spcBef>
        <a:spcPct val="0"/>
      </a:spcBef>
      <a:spcAft>
        <a:spcPct val="0"/>
      </a:spcAft>
      <a:defRPr kern="1200">
        <a:solidFill>
          <a:srgbClr val="000000"/>
        </a:solidFill>
        <a:latin typeface="Arial" charset="0"/>
        <a:ea typeface="+mn-ea"/>
        <a:cs typeface="Arial" charset="0"/>
      </a:defRPr>
    </a:lvl4pPr>
    <a:lvl5pPr marL="1828800" algn="l" rtl="0" fontAlgn="base">
      <a:spcBef>
        <a:spcPct val="0"/>
      </a:spcBef>
      <a:spcAft>
        <a:spcPct val="0"/>
      </a:spcAft>
      <a:defRPr kern="1200">
        <a:solidFill>
          <a:srgbClr val="000000"/>
        </a:solidFill>
        <a:latin typeface="Arial" charset="0"/>
        <a:ea typeface="+mn-ea"/>
        <a:cs typeface="Arial" charset="0"/>
      </a:defRPr>
    </a:lvl5pPr>
    <a:lvl6pPr marL="2286000" algn="l" defTabSz="914400" rtl="0" eaLnBrk="1" latinLnBrk="0" hangingPunct="1">
      <a:defRPr kern="1200">
        <a:solidFill>
          <a:srgbClr val="000000"/>
        </a:solidFill>
        <a:latin typeface="Arial" charset="0"/>
        <a:ea typeface="+mn-ea"/>
        <a:cs typeface="Arial" charset="0"/>
      </a:defRPr>
    </a:lvl6pPr>
    <a:lvl7pPr marL="2743200" algn="l" defTabSz="914400" rtl="0" eaLnBrk="1" latinLnBrk="0" hangingPunct="1">
      <a:defRPr kern="1200">
        <a:solidFill>
          <a:srgbClr val="000000"/>
        </a:solidFill>
        <a:latin typeface="Arial" charset="0"/>
        <a:ea typeface="+mn-ea"/>
        <a:cs typeface="Arial" charset="0"/>
      </a:defRPr>
    </a:lvl7pPr>
    <a:lvl8pPr marL="3200400" algn="l" defTabSz="914400" rtl="0" eaLnBrk="1" latinLnBrk="0" hangingPunct="1">
      <a:defRPr kern="1200">
        <a:solidFill>
          <a:srgbClr val="000000"/>
        </a:solidFill>
        <a:latin typeface="Arial" charset="0"/>
        <a:ea typeface="+mn-ea"/>
        <a:cs typeface="Arial" charset="0"/>
      </a:defRPr>
    </a:lvl8pPr>
    <a:lvl9pPr marL="3657600" algn="l" defTabSz="914400" rtl="0" eaLnBrk="1" latinLnBrk="0" hangingPunct="1">
      <a:defRPr kern="1200">
        <a:solidFill>
          <a:srgbClr val="000000"/>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 Courtney [USA]" initials="WC[" lastIdx="2" clrIdx="0">
    <p:extLst>
      <p:ext uri="{19B8F6BF-5375-455C-9EA6-DF929625EA0E}">
        <p15:presenceInfo xmlns:p15="http://schemas.microsoft.com/office/powerpoint/2012/main" userId="S::602655@bah.com::c6c6a912-a686-4b08-b145-01c45548cc73" providerId="AD"/>
      </p:ext>
    </p:extLst>
  </p:cmAuthor>
  <p:cmAuthor id="2" name="Plimpton, Kate D CIV OSD OUSD AS" initials="KDP OSD" lastIdx="24" clrIdx="1">
    <p:extLst>
      <p:ext uri="{19B8F6BF-5375-455C-9EA6-DF929625EA0E}">
        <p15:presenceInfo xmlns:p15="http://schemas.microsoft.com/office/powerpoint/2012/main" userId="Plimpton, Kate D CIV OSD OUSD 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1" autoAdjust="0"/>
    <p:restoredTop sz="72855" autoAdjust="0"/>
  </p:normalViewPr>
  <p:slideViewPr>
    <p:cSldViewPr snapToGrid="0">
      <p:cViewPr varScale="1">
        <p:scale>
          <a:sx n="38" d="100"/>
          <a:sy n="38" d="100"/>
        </p:scale>
        <p:origin x="1694" y="38"/>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notesViewPr>
    <p:cSldViewPr snapToGrid="0">
      <p:cViewPr varScale="1">
        <p:scale>
          <a:sx n="82" d="100"/>
          <a:sy n="82" d="100"/>
        </p:scale>
        <p:origin x="-306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0F7DD4FC-F1FE-4DA5-A1E8-CF5EE2CABD99}" type="datetimeFigureOut">
              <a:rPr lang="en-US"/>
              <a:pPr>
                <a:defRPr/>
              </a:pPr>
              <a:t>3/9/2021</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18B0A8B8-04F0-48B6-8D36-68F731777957}"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056E6204-E1EE-452F-AA54-E7C7C23F87F7}" type="datetimeFigureOut">
              <a:rPr lang="en-US"/>
              <a:pPr>
                <a:defRPr/>
              </a:pPr>
              <a:t>3/9/2021</a:t>
            </a:fld>
            <a:endParaRPr lang="en-US" dirty="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F446B9DA-180E-4885-B5EF-5B9339087A4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49155"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sz="2400" kern="1200" cap="none" baseline="0" dirty="0">
                <a:solidFill>
                  <a:schemeClr val="tx1"/>
                </a:solidFill>
                <a:latin typeface="+mn-lt"/>
                <a:ea typeface="+mn-ea"/>
                <a:cs typeface="+mn-cs"/>
              </a:rPr>
              <a:t>This training module was requested as a guide to individuals who may encounter cultural resources while conducting military operations. The importance of this training module lies in the guidance to 1) identify cultural resources that may be in danger of damage or disturbance and 2) establish a general protocol, in tandem with installation specific directions, to address discovery and impacts to cultural resources.  This help guide is directed at the trainer, to provide useful tips in the emphasis of specific points to the trainee. </a:t>
            </a:r>
          </a:p>
          <a:p>
            <a:r>
              <a:rPr lang="en-US" sz="2400" kern="1200" cap="none" baseline="0" dirty="0">
                <a:solidFill>
                  <a:schemeClr val="tx1"/>
                </a:solidFill>
                <a:latin typeface="+mn-lt"/>
                <a:ea typeface="+mn-ea"/>
                <a:cs typeface="+mn-cs"/>
              </a:rPr>
              <a:t> </a:t>
            </a:r>
          </a:p>
          <a:p>
            <a:r>
              <a:rPr lang="en-US" sz="2400" b="1" kern="1200" cap="none" baseline="0" dirty="0">
                <a:solidFill>
                  <a:schemeClr val="tx1"/>
                </a:solidFill>
                <a:latin typeface="+mn-lt"/>
                <a:ea typeface="+mn-ea"/>
                <a:cs typeface="+mn-cs"/>
              </a:rPr>
              <a:t>SLIDE 1 – Title Slide - Cultural Resource Training for the Non-CRM Professional</a:t>
            </a:r>
            <a:r>
              <a:rPr lang="en-US" sz="2400" kern="1200" cap="none" baseline="0" dirty="0">
                <a:solidFill>
                  <a:schemeClr val="tx1"/>
                </a:solidFill>
                <a:latin typeface="+mn-lt"/>
                <a:ea typeface="+mn-ea"/>
                <a:cs typeface="+mn-cs"/>
              </a:rPr>
              <a:t> </a:t>
            </a:r>
            <a:endParaRPr lang="en-US" altLang="en-US" sz="2400" cap="none" baseline="0" dirty="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A5DBC9-427C-439C-B543-33EEF053CA45}" type="slidenum">
              <a:rPr lang="en-US" altLang="en-US" smtClean="0"/>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58371"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sz="2400" b="1" kern="1200" dirty="0">
                <a:solidFill>
                  <a:schemeClr val="tx1"/>
                </a:solidFill>
                <a:latin typeface="+mn-lt"/>
                <a:ea typeface="+mn-ea"/>
                <a:cs typeface="+mn-cs"/>
              </a:rPr>
              <a:t>Slide 10</a:t>
            </a:r>
            <a:r>
              <a:rPr lang="en-US" sz="2400" kern="1200" dirty="0">
                <a:solidFill>
                  <a:schemeClr val="tx1"/>
                </a:solidFill>
                <a:latin typeface="+mn-lt"/>
                <a:ea typeface="+mn-ea"/>
                <a:cs typeface="+mn-cs"/>
              </a:rPr>
              <a:t> Cemeteries or places of burial whether they are marked or not are always considered a cultural resource that should be respected and left undisturbed when possible. If you encounter a headstone or bones eroding from the soil these locations should be noted and reported. Battlefields, particularly locations were significant loss of life occurred are often considered a cultural resource and some have become part of the United</a:t>
            </a:r>
            <a:r>
              <a:rPr lang="en-US" sz="2400" kern="1200" baseline="0" dirty="0">
                <a:solidFill>
                  <a:schemeClr val="tx1"/>
                </a:solidFill>
                <a:latin typeface="+mn-lt"/>
                <a:ea typeface="+mn-ea"/>
                <a:cs typeface="+mn-cs"/>
              </a:rPr>
              <a:t> States </a:t>
            </a:r>
            <a:r>
              <a:rPr lang="en-US" sz="2400" kern="1200" dirty="0">
                <a:solidFill>
                  <a:schemeClr val="tx1"/>
                </a:solidFill>
                <a:latin typeface="+mn-lt"/>
                <a:ea typeface="+mn-ea"/>
                <a:cs typeface="+mn-cs"/>
              </a:rPr>
              <a:t>National Park system. </a:t>
            </a:r>
          </a:p>
          <a:p>
            <a:endParaRPr lang="en-US" sz="2400" kern="1200" dirty="0">
              <a:solidFill>
                <a:schemeClr val="tx1"/>
              </a:solidFill>
              <a:latin typeface="+mn-lt"/>
              <a:ea typeface="+mn-ea"/>
              <a:cs typeface="+mn-cs"/>
            </a:endParaRPr>
          </a:p>
          <a:p>
            <a:r>
              <a:rPr lang="en-US" sz="2400" kern="1200" dirty="0">
                <a:solidFill>
                  <a:schemeClr val="tx1"/>
                </a:solidFill>
                <a:latin typeface="+mn-lt"/>
                <a:ea typeface="+mn-ea"/>
                <a:cs typeface="+mn-cs"/>
              </a:rPr>
              <a:t>The photographs depicted (from top to bottom, clockwise) are as follows: rural family cemetery, Arlington National Cemetery, Statue of Union Brig. Gen. Warren surveying the terrain within Gettysburg National Military Park, cannon, mortars, and earthworks located near Jamestown, VA . [</a:t>
            </a:r>
            <a:r>
              <a:rPr lang="en-US" sz="2400" b="1" kern="1200" dirty="0">
                <a:solidFill>
                  <a:schemeClr val="tx1"/>
                </a:solidFill>
                <a:latin typeface="+mn-lt"/>
                <a:ea typeface="+mn-ea"/>
                <a:cs typeface="+mn-cs"/>
              </a:rPr>
              <a:t>NOTE: Pictures can be replaced to reflect specific military installations</a:t>
            </a:r>
            <a:r>
              <a:rPr lang="en-US" sz="2400" kern="1200" dirty="0">
                <a:solidFill>
                  <a:schemeClr val="tx1"/>
                </a:solidFill>
                <a:latin typeface="+mn-lt"/>
                <a:ea typeface="+mn-ea"/>
                <a:cs typeface="+mn-cs"/>
              </a:rPr>
              <a:t>].</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Key talking points from this slide are there any known cemeteries on your installation? What about any battlefields?  </a:t>
            </a:r>
          </a:p>
          <a:p>
            <a:endParaRPr lang="en-US" altLang="en-US" sz="2400" dirty="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A91999-AF41-49BB-8313-56FF248E3897}" type="slidenum">
              <a:rPr lang="en-US" altLang="en-US" smtClean="0"/>
              <a:pPr/>
              <a:t>10</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59395"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sz="2400" b="1" kern="1200" dirty="0">
                <a:solidFill>
                  <a:schemeClr val="tx1"/>
                </a:solidFill>
                <a:latin typeface="+mn-lt"/>
                <a:ea typeface="+mn-ea"/>
                <a:cs typeface="+mn-cs"/>
              </a:rPr>
              <a:t>Slide 11</a:t>
            </a:r>
            <a:r>
              <a:rPr lang="en-US" sz="2400" kern="1200" dirty="0">
                <a:solidFill>
                  <a:schemeClr val="tx1"/>
                </a:solidFill>
                <a:latin typeface="+mn-lt"/>
                <a:ea typeface="+mn-ea"/>
                <a:cs typeface="+mn-cs"/>
              </a:rPr>
              <a:t> Special types of cultural resources are Sacred sites or Traditional Cultural Properties. These cultural resources may be elements of a landscape or special location. Examples are Ground Zero of the 9/11 disaster in New York or a mountain holding special symbolic significance associated with a Tribal origin described in their oral history. The photographs depicted (from top to bottom, clockwise) are as follows: Medicine Wheel TCP in Wyoming, instructional booklet on TCPs, rural Amish farm, Spirit Mountain </a:t>
            </a:r>
            <a:r>
              <a:rPr lang="en-US" altLang="en-US" sz="2400" dirty="0"/>
              <a:t>as seen from Route 95 in Nevada </a:t>
            </a:r>
            <a:r>
              <a:rPr lang="en-US" sz="2400" kern="1200" dirty="0">
                <a:solidFill>
                  <a:schemeClr val="tx1"/>
                </a:solidFill>
                <a:latin typeface="+mn-lt"/>
                <a:ea typeface="+mn-ea"/>
                <a:cs typeface="+mn-cs"/>
              </a:rPr>
              <a:t>. [</a:t>
            </a:r>
            <a:r>
              <a:rPr lang="en-US" sz="2400" b="1" kern="1200" dirty="0">
                <a:solidFill>
                  <a:schemeClr val="tx1"/>
                </a:solidFill>
                <a:latin typeface="+mn-lt"/>
                <a:ea typeface="+mn-ea"/>
                <a:cs typeface="+mn-cs"/>
              </a:rPr>
              <a:t>NOTE: Pictures can be replaced to reflect specific military installations</a:t>
            </a:r>
            <a:r>
              <a:rPr lang="en-US" sz="2400" kern="1200" dirty="0">
                <a:solidFill>
                  <a:schemeClr val="tx1"/>
                </a:solidFill>
                <a:latin typeface="+mn-lt"/>
                <a:ea typeface="+mn-ea"/>
                <a:cs typeface="+mn-cs"/>
              </a:rPr>
              <a:t>]. </a:t>
            </a:r>
          </a:p>
          <a:p>
            <a:endParaRPr lang="en-US" sz="2400" kern="1200" dirty="0">
              <a:solidFill>
                <a:schemeClr val="tx1"/>
              </a:solidFill>
              <a:latin typeface="+mn-lt"/>
              <a:ea typeface="+mn-ea"/>
              <a:cs typeface="+mn-cs"/>
            </a:endParaRPr>
          </a:p>
          <a:p>
            <a:r>
              <a:rPr lang="en-US" sz="2400" kern="1200" dirty="0">
                <a:solidFill>
                  <a:schemeClr val="tx1"/>
                </a:solidFill>
                <a:latin typeface="+mn-lt"/>
                <a:ea typeface="+mn-ea"/>
                <a:cs typeface="+mn-cs"/>
              </a:rPr>
              <a:t>Key talking points from this slide are there any known Traditional</a:t>
            </a:r>
            <a:r>
              <a:rPr lang="en-US" sz="2400" kern="1200" baseline="0" dirty="0">
                <a:solidFill>
                  <a:schemeClr val="tx1"/>
                </a:solidFill>
                <a:latin typeface="+mn-lt"/>
                <a:ea typeface="+mn-ea"/>
                <a:cs typeface="+mn-cs"/>
              </a:rPr>
              <a:t> Cultural Propertie</a:t>
            </a:r>
            <a:r>
              <a:rPr lang="en-US" sz="2400" kern="1200" dirty="0">
                <a:solidFill>
                  <a:schemeClr val="tx1"/>
                </a:solidFill>
                <a:latin typeface="+mn-lt"/>
                <a:ea typeface="+mn-ea"/>
                <a:cs typeface="+mn-cs"/>
              </a:rPr>
              <a:t>s or Sacred sites on your installation? Has consultation been initiated with Native American tribes to determine if any TCPs exist?</a:t>
            </a:r>
            <a:endParaRPr lang="en-US" altLang="en-US" sz="2400" dirty="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0794B4-5971-4F68-BD24-0FE228BB2809}" type="slidenum">
              <a:rPr lang="en-US" altLang="en-US" smtClean="0"/>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60419"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sz="2400" b="1" kern="1200" dirty="0">
                <a:solidFill>
                  <a:schemeClr val="tx1"/>
                </a:solidFill>
                <a:latin typeface="+mn-lt"/>
                <a:ea typeface="+mn-ea"/>
                <a:cs typeface="+mn-cs"/>
              </a:rPr>
              <a:t>Slide 12</a:t>
            </a:r>
            <a:r>
              <a:rPr lang="en-US" sz="2400" kern="1200" dirty="0">
                <a:solidFill>
                  <a:schemeClr val="tx1"/>
                </a:solidFill>
                <a:latin typeface="+mn-lt"/>
                <a:ea typeface="+mn-ea"/>
                <a:cs typeface="+mn-cs"/>
              </a:rPr>
              <a:t> Caves and rock shelters often have significant cultural associations. Caves and rock shelters have been used for habitation; burial, storage, and ceremonial and spiritual purposes. The photographs depicted (from top to bottom, clockwise) are as follows: geophysical survey of a rock shelter in Texas, a cave entrance in Missouri, archaeologist looking at soil deposition in a cave, rock shelter in Texas, gated entrance to Graham Cave. [</a:t>
            </a:r>
            <a:r>
              <a:rPr lang="en-US" sz="2400" b="1" kern="1200" dirty="0">
                <a:solidFill>
                  <a:schemeClr val="tx1"/>
                </a:solidFill>
                <a:latin typeface="+mn-lt"/>
                <a:ea typeface="+mn-ea"/>
                <a:cs typeface="+mn-cs"/>
              </a:rPr>
              <a:t>NOTE: Pictures can be replaced to reflect specific military installations</a:t>
            </a:r>
            <a:r>
              <a:rPr lang="en-US" sz="2400" kern="1200" dirty="0">
                <a:solidFill>
                  <a:schemeClr val="tx1"/>
                </a:solidFill>
                <a:latin typeface="+mn-lt"/>
                <a:ea typeface="+mn-ea"/>
                <a:cs typeface="+mn-cs"/>
              </a:rPr>
              <a:t>].</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Key talking points from this slide are there any known caves or rock shelters on your installation?  </a:t>
            </a:r>
          </a:p>
          <a:p>
            <a:endParaRPr lang="en-US" altLang="en-US" dirty="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42D8BD-1593-4F1F-892A-54C0F5D4924C}" type="slidenum">
              <a:rPr lang="en-US" altLang="en-US" smtClean="0"/>
              <a:pPr/>
              <a:t>12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61443"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2400" b="1" kern="1200" dirty="0">
                <a:solidFill>
                  <a:schemeClr val="tx1"/>
                </a:solidFill>
                <a:latin typeface="+mn-lt"/>
                <a:ea typeface="+mn-ea"/>
                <a:cs typeface="+mn-cs"/>
              </a:rPr>
              <a:t>Slide 13</a:t>
            </a:r>
            <a:r>
              <a:rPr lang="en-US" sz="2400" kern="1200" dirty="0">
                <a:solidFill>
                  <a:schemeClr val="tx1"/>
                </a:solidFill>
                <a:latin typeface="+mn-lt"/>
                <a:ea typeface="+mn-ea"/>
                <a:cs typeface="+mn-cs"/>
              </a:rPr>
              <a:t> Cultural resources may be shipwrecks or submerged archaeological sites or buildings. The photographs depicted (from top to bottom, clockwise) are as follows: wreckage of single engine WWII airplane, SS Jeremiah O'Brien (one of two remaining fully functional Liberty ships of the 2,710 built and launched during World War II), USS Arizona Memorial at Pearl Harbor, maritime archaeologist, submerged tugboat. [</a:t>
            </a:r>
            <a:r>
              <a:rPr lang="en-US" sz="2400" b="1" kern="1200" dirty="0">
                <a:solidFill>
                  <a:schemeClr val="tx1"/>
                </a:solidFill>
                <a:latin typeface="+mn-lt"/>
                <a:ea typeface="+mn-ea"/>
                <a:cs typeface="+mn-cs"/>
              </a:rPr>
              <a:t>NOTE: Pictures can be replaced to reflect specific military installations</a:t>
            </a:r>
            <a:r>
              <a:rPr lang="en-US" sz="2400" kern="1200" dirty="0">
                <a:solidFill>
                  <a:schemeClr val="tx1"/>
                </a:solidFill>
                <a:latin typeface="+mn-lt"/>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400" kern="1200" dirty="0">
              <a:solidFill>
                <a:schemeClr val="tx1"/>
              </a:solidFill>
              <a:latin typeface="+mn-lt"/>
              <a:ea typeface="+mn-ea"/>
              <a:cs typeface="+mn-cs"/>
            </a:endParaRPr>
          </a:p>
          <a:p>
            <a:r>
              <a:rPr lang="en-US" altLang="en-US" sz="2400" dirty="0">
                <a:latin typeface="+mn-lt"/>
                <a:cs typeface="Arial" charset="0"/>
              </a:rPr>
              <a:t>World War II Plane, Photograph by David Doubilet, National Geographic, A diver explores the wreckage of a Japanese World War II fighter plane near the town of Rabaul in Papua New Guinea. The waters around Rabaul, which was a Japanese stronghold during the war, are strewn with the broken remains of both Allied and Axis warships and aircraft.</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Key talking points from this slide are there any known submerged shipwrecks or sites on your installation?  </a:t>
            </a:r>
          </a:p>
          <a:p>
            <a:endParaRPr lang="en-US" altLang="en-US" dirty="0">
              <a:latin typeface="Arial" charset="0"/>
              <a:cs typeface="Arial" charset="0"/>
            </a:endParaRPr>
          </a:p>
          <a:p>
            <a:endParaRPr lang="en-US" altLang="en-US" dirty="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C044FA-EA4C-43B6-9A7C-CF47D0C04242}" type="slidenum">
              <a:rPr lang="en-US" altLang="en-US" smtClean="0"/>
              <a:pPr/>
              <a:t>13</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62467"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altLang="en-US" sz="2400" dirty="0"/>
              <a:t>Tank Memorial. At Torcross, Devon, England. This Sherman tank, raised from the seabed in 1984, acts as a memorial to the American servicemen who died here during E boat attacks while practicing beach landings in preparation for D-Day.</a:t>
            </a:r>
          </a:p>
          <a:p>
            <a:endParaRPr lang="en-US" altLang="en-US" sz="2400" dirty="0"/>
          </a:p>
          <a:p>
            <a:r>
              <a:rPr lang="en-US" sz="2400" b="1" kern="1200" dirty="0">
                <a:solidFill>
                  <a:schemeClr val="tx1"/>
                </a:solidFill>
                <a:latin typeface="+mn-lt"/>
                <a:ea typeface="+mn-ea"/>
                <a:cs typeface="+mn-cs"/>
              </a:rPr>
              <a:t>Slide 14</a:t>
            </a:r>
            <a:r>
              <a:rPr lang="en-US" sz="2400" kern="1200" dirty="0">
                <a:solidFill>
                  <a:schemeClr val="tx1"/>
                </a:solidFill>
                <a:latin typeface="+mn-lt"/>
                <a:ea typeface="+mn-ea"/>
                <a:cs typeface="+mn-cs"/>
              </a:rPr>
              <a:t> Any objects made or modified by humans from stone tools to WWII tanks are considered cultural resources. The photographs depicted (from top to bottom, clockwise) are as follows: projectile point, prehistoric pottery, pipe bowl, tank, jaw harp, yellowware bowl, biface, projectile point, bottle, butchered bone, cannon, 1786 Spanish Reale, scraper. [</a:t>
            </a:r>
            <a:r>
              <a:rPr lang="en-US" sz="2400" b="1" kern="1200" dirty="0">
                <a:solidFill>
                  <a:schemeClr val="tx1"/>
                </a:solidFill>
                <a:latin typeface="+mn-lt"/>
                <a:ea typeface="+mn-ea"/>
                <a:cs typeface="+mn-cs"/>
              </a:rPr>
              <a:t>NOTE: Pictures can be replaced to reflect specific objects artifacts</a:t>
            </a:r>
            <a:r>
              <a:rPr lang="en-US" sz="2400" b="1" kern="1200" baseline="0" dirty="0">
                <a:solidFill>
                  <a:schemeClr val="tx1"/>
                </a:solidFill>
                <a:latin typeface="+mn-lt"/>
                <a:ea typeface="+mn-ea"/>
                <a:cs typeface="+mn-cs"/>
              </a:rPr>
              <a:t> at </a:t>
            </a:r>
            <a:r>
              <a:rPr lang="en-US" sz="2400" b="1" kern="1200" dirty="0">
                <a:solidFill>
                  <a:schemeClr val="tx1"/>
                </a:solidFill>
                <a:latin typeface="+mn-lt"/>
                <a:ea typeface="+mn-ea"/>
                <a:cs typeface="+mn-cs"/>
              </a:rPr>
              <a:t>military installations</a:t>
            </a:r>
            <a:r>
              <a:rPr lang="en-US" sz="2400" kern="1200" dirty="0">
                <a:solidFill>
                  <a:schemeClr val="tx1"/>
                </a:solidFill>
                <a:latin typeface="+mn-lt"/>
                <a:ea typeface="+mn-ea"/>
                <a:cs typeface="+mn-cs"/>
              </a:rPr>
              <a:t>].</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Key talking points from this slide are that the non-CRM professional could encounter many different historic artifacts on their DoD installation. </a:t>
            </a:r>
          </a:p>
          <a:p>
            <a:endParaRPr lang="en-US" altLang="en-US" dirty="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461E60-FE0D-4F95-9726-38672CDD7FA8}" type="slidenum">
              <a:rPr lang="en-US" altLang="en-US" smtClean="0"/>
              <a:pPr/>
              <a:t>14</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63491"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altLang="en-US" sz="2400" dirty="0">
                <a:latin typeface="+mn-lt"/>
              </a:rPr>
              <a:t>An archaeological site, be it prehistoric or historic, is a place or places where remnants of a past culture survive in a physical context that allows for the interpretation of these remains.  It is this physical evidence of the past and its patterning that is the archaeologist’s database. </a:t>
            </a:r>
          </a:p>
          <a:p>
            <a:endParaRPr lang="en-US" altLang="en-US" sz="2400" dirty="0">
              <a:latin typeface="+mn-lt"/>
            </a:endParaRPr>
          </a:p>
          <a:p>
            <a:r>
              <a:rPr lang="en-US" sz="2400" b="1" kern="1200" dirty="0">
                <a:solidFill>
                  <a:schemeClr val="tx1"/>
                </a:solidFill>
                <a:latin typeface="+mn-lt"/>
                <a:ea typeface="+mn-ea"/>
                <a:cs typeface="+mn-cs"/>
              </a:rPr>
              <a:t>Slide 15</a:t>
            </a:r>
            <a:r>
              <a:rPr lang="en-US" sz="2400" kern="1200" dirty="0">
                <a:solidFill>
                  <a:schemeClr val="tx1"/>
                </a:solidFill>
                <a:latin typeface="+mn-lt"/>
                <a:ea typeface="+mn-ea"/>
                <a:cs typeface="+mn-cs"/>
              </a:rPr>
              <a:t> Archaeological sites are areas where humans have left behind a modified landscape and or artifacts. The photographs depicted (from top to bottom, clockwise) are as follows: historic can scatter from historic logging camp in Minnesota, the completed excavations of prehistoric pit features at an archaeological site in the Mississippi River floodplain, a rock cairn or rock mound, post-excavation of a 1920s home with a stone chimney pad, archaeologists excavating a feature at a WWII POW camp in Missouri. [</a:t>
            </a:r>
            <a:r>
              <a:rPr lang="en-US" sz="2400" b="1" kern="1200" dirty="0">
                <a:solidFill>
                  <a:schemeClr val="tx1"/>
                </a:solidFill>
                <a:latin typeface="+mn-lt"/>
                <a:ea typeface="+mn-ea"/>
                <a:cs typeface="+mn-cs"/>
              </a:rPr>
              <a:t>NOTE: Pictures can be replaced to reflect specific military installations</a:t>
            </a:r>
            <a:r>
              <a:rPr lang="en-US" sz="2400" kern="1200" dirty="0">
                <a:solidFill>
                  <a:schemeClr val="tx1"/>
                </a:solidFill>
                <a:latin typeface="+mn-lt"/>
                <a:ea typeface="+mn-ea"/>
                <a:cs typeface="+mn-cs"/>
              </a:rPr>
              <a:t>].</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Key talking points from this slide are there any known prehistoric sites on your installation?  </a:t>
            </a:r>
          </a:p>
          <a:p>
            <a:endParaRPr lang="en-US" altLang="en-US" dirty="0">
              <a:latin typeface="Arial" charset="0"/>
            </a:endParaRPr>
          </a:p>
          <a:p>
            <a:endParaRPr lang="en-US" altLang="en-US" dirty="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D2235F-6E1B-4B4E-B1EE-655C97FDB7D8}" type="slidenum">
              <a:rPr lang="en-US" altLang="en-US" smtClean="0"/>
              <a:pPr/>
              <a:t>15</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64515"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altLang="en-US" sz="2400" dirty="0">
                <a:latin typeface="+mn-lt"/>
              </a:rPr>
              <a:t>Features are defined as non-portable evidence of past human behavior, activity, and technology.</a:t>
            </a:r>
          </a:p>
          <a:p>
            <a:endParaRPr lang="en-US" altLang="en-US" sz="2400" dirty="0">
              <a:latin typeface="+mn-lt"/>
            </a:endParaRPr>
          </a:p>
          <a:p>
            <a:r>
              <a:rPr lang="en-US" altLang="en-US" sz="2400" b="1" dirty="0">
                <a:latin typeface="+mn-lt"/>
              </a:rPr>
              <a:t>Prehistoric features </a:t>
            </a:r>
            <a:r>
              <a:rPr lang="en-US" altLang="en-US" sz="2400" dirty="0">
                <a:latin typeface="+mn-lt"/>
              </a:rPr>
              <a:t>commonly encountered might include soil anomalies like fire pits and hearths, burned earth and clay, trash and garbage pits, postholes, evidence of house floors or basins, storage pits, clusters of artifacts (e.g., chipped and broken stones, caches of projectile points, ceramics or pottery sherds), human and animal burials, clusters of animal bone, and earthworks (such as mounds and circular enclosures), petroglyphs and pictographs, and middens (cultural refuse buildup).</a:t>
            </a:r>
          </a:p>
          <a:p>
            <a:endParaRPr lang="en-US" altLang="en-US" sz="2400" dirty="0">
              <a:latin typeface="+mn-lt"/>
            </a:endParaRPr>
          </a:p>
          <a:p>
            <a:r>
              <a:rPr lang="en-US" altLang="en-US" sz="2400" b="1" dirty="0">
                <a:latin typeface="+mn-lt"/>
              </a:rPr>
              <a:t>Historic features </a:t>
            </a:r>
            <a:r>
              <a:rPr lang="en-US" altLang="en-US" sz="2400" dirty="0">
                <a:latin typeface="+mn-lt"/>
              </a:rPr>
              <a:t>may include fire pits, ash and charcoal lenses and stains (i.e., brick flumes), trash and garbage pits and dumps, middens, postholes, house foundations and other structural remains (e.g., wells, cisterns, fencelines, ditches, canals, landscapes, embankments, mill races, dams, old trails and roads), cemeteries, human burials, and clusters of historic artifacts.</a:t>
            </a:r>
          </a:p>
          <a:p>
            <a:endParaRPr lang="en-US" altLang="en-US" sz="2400" dirty="0">
              <a:latin typeface="+mn-lt"/>
            </a:endParaRPr>
          </a:p>
          <a:p>
            <a:r>
              <a:rPr lang="en-US" sz="2400" b="1" kern="1200" dirty="0">
                <a:solidFill>
                  <a:schemeClr val="tx1"/>
                </a:solidFill>
                <a:latin typeface="+mn-lt"/>
                <a:ea typeface="+mn-ea"/>
                <a:cs typeface="+mn-cs"/>
              </a:rPr>
              <a:t>Slide 16</a:t>
            </a:r>
            <a:r>
              <a:rPr lang="en-US" sz="2400" kern="1200" dirty="0">
                <a:solidFill>
                  <a:schemeClr val="tx1"/>
                </a:solidFill>
                <a:latin typeface="+mn-lt"/>
                <a:ea typeface="+mn-ea"/>
                <a:cs typeface="+mn-cs"/>
              </a:rPr>
              <a:t> This slide shows archaeological features of Native Americans, historic settlers, and architecture. The trainee is not expected to be able to identify cultural resources in the field, but should be aware that discolored soil, structural remains like brick and cut foundation stone, or bits and pieces of stone representing the manufacture of stone projectile points may be very important. When items such as this are encountered in the field, a cultural resource specialist should be contacted to decide on a course of action to ensure the possible cultural resources are protected. The photographs depicted (from top to bottom, clockwise) are as follows:  prehistoric pit feature with artifacts left in situ, two late 1800s bottles discovered in the builder’s trench of a stone chimney pad, the edge of a brick lined privy, a prehistoric feature in the profile. [</a:t>
            </a:r>
            <a:r>
              <a:rPr lang="en-US" sz="2400" b="1" kern="1200" dirty="0">
                <a:solidFill>
                  <a:schemeClr val="tx1"/>
                </a:solidFill>
                <a:latin typeface="+mn-lt"/>
                <a:ea typeface="+mn-ea"/>
                <a:cs typeface="+mn-cs"/>
              </a:rPr>
              <a:t>NOTE: Pictures can be replaced to reflect specific military installations</a:t>
            </a:r>
            <a:r>
              <a:rPr lang="en-US" sz="2400" kern="1200" dirty="0">
                <a:solidFill>
                  <a:schemeClr val="tx1"/>
                </a:solidFill>
                <a:latin typeface="+mn-lt"/>
                <a:ea typeface="+mn-ea"/>
                <a:cs typeface="+mn-cs"/>
              </a:rPr>
              <a:t>].</a:t>
            </a:r>
          </a:p>
          <a:p>
            <a:endParaRPr lang="en-US" sz="240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 </a:t>
            </a:r>
            <a:r>
              <a:rPr lang="en-US" sz="2400" kern="1200" dirty="0">
                <a:solidFill>
                  <a:schemeClr val="tx1"/>
                </a:solidFill>
                <a:latin typeface="+mn-lt"/>
                <a:ea typeface="+mn-ea"/>
                <a:cs typeface="+mn-cs"/>
              </a:rPr>
              <a:t>Key talking points from this slide is has anyone ever observed anything like this while working on base? If so, what did you do?  </a:t>
            </a:r>
          </a:p>
          <a:p>
            <a:endParaRPr lang="en-US" sz="1200" kern="1200" dirty="0">
              <a:solidFill>
                <a:schemeClr val="tx1"/>
              </a:solidFill>
              <a:latin typeface="+mn-lt"/>
              <a:ea typeface="+mn-ea"/>
              <a:cs typeface="+mn-cs"/>
            </a:endParaRPr>
          </a:p>
          <a:p>
            <a:endParaRPr lang="en-US" altLang="en-US" dirty="0">
              <a:latin typeface="Arial" charset="0"/>
            </a:endParaRPr>
          </a:p>
          <a:p>
            <a:endParaRPr lang="en-US" altLang="en-US" dirty="0">
              <a:latin typeface="Arial" charset="0"/>
            </a:endParaRPr>
          </a:p>
          <a:p>
            <a:endParaRPr lang="en-US" altLang="en-US" dirty="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400550-E1FB-46DF-AED1-D12776476BDE}" type="slidenum">
              <a:rPr lang="en-US" altLang="en-US" smtClean="0"/>
              <a:pPr/>
              <a:t>16</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65539"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altLang="en-US" sz="2400" b="1" dirty="0"/>
              <a:t>Note: </a:t>
            </a:r>
            <a:r>
              <a:rPr lang="en-US" altLang="en-US" sz="2400" dirty="0"/>
              <a:t>Ask the group if they can think of any cultural resources that they think are significant?</a:t>
            </a:r>
          </a:p>
          <a:p>
            <a:r>
              <a:rPr lang="en-US" altLang="en-US" sz="2400" dirty="0"/>
              <a:t>National Historic Sites, Museums, Military History, National Cemeteries, Battlefields, the White House, Capitol Hill, Pentagon…</a:t>
            </a:r>
          </a:p>
          <a:p>
            <a:endParaRPr lang="en-US" altLang="en-US" sz="2400" dirty="0"/>
          </a:p>
          <a:p>
            <a:r>
              <a:rPr lang="en-US" altLang="en-US" sz="2400" dirty="0"/>
              <a:t>Ask why these places or objects are important? Shared history, sources of pride, sense of nationalism, honor, remembrance…</a:t>
            </a:r>
          </a:p>
          <a:p>
            <a:endParaRPr lang="en-US" altLang="en-US" sz="2400" dirty="0"/>
          </a:p>
          <a:p>
            <a:r>
              <a:rPr lang="en-US" sz="2400" b="1" kern="1200" dirty="0">
                <a:solidFill>
                  <a:schemeClr val="tx1"/>
                </a:solidFill>
                <a:latin typeface="+mn-lt"/>
                <a:ea typeface="+mn-ea"/>
                <a:cs typeface="+mn-cs"/>
              </a:rPr>
              <a:t>Slide 17</a:t>
            </a:r>
            <a:r>
              <a:rPr lang="en-US" sz="2400" kern="1200" dirty="0">
                <a:solidFill>
                  <a:schemeClr val="tx1"/>
                </a:solidFill>
                <a:latin typeface="+mn-lt"/>
                <a:ea typeface="+mn-ea"/>
                <a:cs typeface="+mn-cs"/>
              </a:rPr>
              <a:t> describes the value of cultural resources to the DoD. This slide explains the benefit and importance of preserving our Nation’s heritage.</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Key talking points from this slide are that cultural resources can and should be preserved for now and for the future.</a:t>
            </a:r>
          </a:p>
          <a:p>
            <a:endParaRPr lang="en-US" altLang="en-US" dirty="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4AE8E2-012D-48A0-88CF-E8942FFBD0F6}" type="slidenum">
              <a:rPr lang="en-US" altLang="en-US" smtClean="0"/>
              <a:pPr/>
              <a:t>17</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67587"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2400" dirty="0">
                <a:latin typeface="+mn-lt"/>
              </a:rPr>
              <a:t>Now we have an understanding of what cultural resources are, let’s discuss how they are threatened.</a:t>
            </a:r>
          </a:p>
          <a:p>
            <a:r>
              <a:rPr lang="en-US" altLang="en-US" sz="2400" dirty="0">
                <a:latin typeface="+mn-lt"/>
              </a:rPr>
              <a:t>Can you think of any types of development or training that might impact cultural resources?</a:t>
            </a:r>
          </a:p>
          <a:p>
            <a:r>
              <a:rPr lang="en-US" altLang="en-US" sz="2400" dirty="0">
                <a:latin typeface="+mn-lt"/>
              </a:rPr>
              <a:t>Digging latrines, ditches, foundations, utility trenches, fox holes…</a:t>
            </a:r>
          </a:p>
          <a:p>
            <a:r>
              <a:rPr lang="en-US" altLang="en-US" sz="2400" dirty="0">
                <a:latin typeface="+mn-lt"/>
              </a:rPr>
              <a:t>Grading a road, off road vehicles…</a:t>
            </a:r>
          </a:p>
          <a:p>
            <a:endParaRPr lang="en-US" altLang="en-US" sz="2400" dirty="0">
              <a:latin typeface="+mn-lt"/>
            </a:endParaRPr>
          </a:p>
          <a:p>
            <a:r>
              <a:rPr lang="en-US" sz="2400" b="1" kern="1200" dirty="0">
                <a:solidFill>
                  <a:schemeClr val="tx1"/>
                </a:solidFill>
                <a:latin typeface="+mn-lt"/>
                <a:ea typeface="+mn-ea"/>
                <a:cs typeface="+mn-cs"/>
              </a:rPr>
              <a:t>Slide 18</a:t>
            </a:r>
            <a:r>
              <a:rPr lang="en-US" sz="2400" kern="1200" dirty="0">
                <a:solidFill>
                  <a:schemeClr val="tx1"/>
                </a:solidFill>
                <a:latin typeface="+mn-lt"/>
                <a:ea typeface="+mn-ea"/>
                <a:cs typeface="+mn-cs"/>
              </a:rPr>
              <a:t> A variety of actions may damage cultural resources. If proper planning and protocols are established, damage to cultural resources can be avoided. All actions listed can pose threats to cultural resources. Critical to protecting cultural resources is</a:t>
            </a:r>
            <a:r>
              <a:rPr lang="en-US" sz="2400" kern="1200" baseline="0" dirty="0">
                <a:solidFill>
                  <a:schemeClr val="tx1"/>
                </a:solidFill>
                <a:latin typeface="+mn-lt"/>
                <a:ea typeface="+mn-ea"/>
                <a:cs typeface="+mn-cs"/>
              </a:rPr>
              <a:t> proper </a:t>
            </a:r>
            <a:r>
              <a:rPr lang="en-US" sz="2400" kern="1200" dirty="0">
                <a:solidFill>
                  <a:schemeClr val="tx1"/>
                </a:solidFill>
                <a:latin typeface="+mn-lt"/>
                <a:ea typeface="+mn-ea"/>
                <a:cs typeface="+mn-cs"/>
              </a:rPr>
              <a:t>preparation with a background understanding, identifying potential for cultural resources, being observant as the work is ongoing to the potential for inadvertent discoveries, and knowing the protocol if cultural resources are being damaged.</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Key talking points from this slide it is important to understand that many activities or natural occurrences can damage cultural resources. Be prepared at all times to what you are doing and how you can prevent destruction or loss to our Nation’s heritage. </a:t>
            </a:r>
            <a:endParaRPr lang="en-US" altLang="en-US" sz="2400" dirty="0">
              <a:latin typeface="+mn-lt"/>
            </a:endParaRPr>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A33E25-F356-4CE2-804B-F585B883728F}" type="slidenum">
              <a:rPr lang="en-US" altLang="en-US" smtClean="0"/>
              <a:pPr/>
              <a:t>18</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68611"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sz="2400" b="1" kern="1200" dirty="0">
                <a:solidFill>
                  <a:schemeClr val="tx1"/>
                </a:solidFill>
                <a:latin typeface="+mn-lt"/>
                <a:ea typeface="+mn-ea"/>
                <a:cs typeface="+mn-cs"/>
              </a:rPr>
              <a:t>Slide 19</a:t>
            </a:r>
            <a:r>
              <a:rPr lang="en-US" sz="2400" kern="1200" dirty="0">
                <a:solidFill>
                  <a:schemeClr val="tx1"/>
                </a:solidFill>
                <a:latin typeface="+mn-lt"/>
                <a:ea typeface="+mn-ea"/>
                <a:cs typeface="+mn-cs"/>
              </a:rPr>
              <a:t> A variety of actions may damage cultural resources. The photographs depicted (from top to bottom, clockwise) are as follows:  road grader creating a firebreak, excavator cutting brush, an example of graffiti vandalism, Soldiers conducting training maneuvers. [</a:t>
            </a:r>
            <a:r>
              <a:rPr lang="en-US" sz="2400" b="1" kern="1200" dirty="0">
                <a:solidFill>
                  <a:schemeClr val="tx1"/>
                </a:solidFill>
                <a:latin typeface="+mn-lt"/>
                <a:ea typeface="+mn-ea"/>
                <a:cs typeface="+mn-cs"/>
              </a:rPr>
              <a:t>NOTE: Pictures can be replaced to reflect specific military installations</a:t>
            </a:r>
            <a:r>
              <a:rPr lang="en-US" sz="2400" kern="1200" dirty="0">
                <a:solidFill>
                  <a:schemeClr val="tx1"/>
                </a:solidFill>
                <a:latin typeface="+mn-lt"/>
                <a:ea typeface="+mn-ea"/>
                <a:cs typeface="+mn-cs"/>
              </a:rPr>
              <a:t>].</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Key talking point from this slide is that there are man-made and natural threats that could damage or destroy an archaeological site.</a:t>
            </a:r>
          </a:p>
          <a:p>
            <a:endParaRPr lang="en-US" altLang="en-US" dirty="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3EEA1C-19C8-4084-BAF1-010683B0D99D}" type="slidenum">
              <a:rPr lang="en-US" altLang="en-US" smtClean="0"/>
              <a:pPr/>
              <a:t>19</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51203"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sz="2400" b="1" kern="1200" dirty="0">
                <a:solidFill>
                  <a:schemeClr val="tx1"/>
                </a:solidFill>
                <a:latin typeface="+mn-lt"/>
                <a:ea typeface="+mn-ea"/>
                <a:cs typeface="+mn-cs"/>
              </a:rPr>
              <a:t>Slide 2</a:t>
            </a:r>
            <a:r>
              <a:rPr lang="en-US" sz="2400" kern="1200" dirty="0">
                <a:solidFill>
                  <a:schemeClr val="tx1"/>
                </a:solidFill>
                <a:latin typeface="+mn-lt"/>
                <a:ea typeface="+mn-ea"/>
                <a:cs typeface="+mn-cs"/>
              </a:rPr>
              <a:t> highlights the value of each individual’s efforts to recognize cultural resources, understand how seemingly routine actions can impact cultural resources, and how each individual can help protect cultural resources. </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Key talking points from this slide are what the non-CRM professional needs to do if they encounter threatened cultural resources and how they need to protect these resources.</a:t>
            </a: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DDF831-2217-4AFA-969F-AEA483CDEF18}" type="slidenum">
              <a:rPr lang="en-US" altLang="en-US" smtClean="0"/>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69635"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sz="2400" b="1" kern="1200" dirty="0">
                <a:solidFill>
                  <a:schemeClr val="tx1"/>
                </a:solidFill>
                <a:latin typeface="+mn-lt"/>
                <a:ea typeface="+mn-ea"/>
                <a:cs typeface="+mn-cs"/>
              </a:rPr>
              <a:t>Slide 20</a:t>
            </a:r>
            <a:r>
              <a:rPr lang="en-US" sz="2400" kern="1200" dirty="0">
                <a:solidFill>
                  <a:schemeClr val="tx1"/>
                </a:solidFill>
                <a:latin typeface="+mn-lt"/>
                <a:ea typeface="+mn-ea"/>
                <a:cs typeface="+mn-cs"/>
              </a:rPr>
              <a:t> A variety of actions may damage cultural resources. The photographs depicted (from top to bottom, clockwise) are as follows:  excavators engaged in demolition activities, historic pedestrian trail eroded from flooding, field maintenance training area, wild land fire management. [</a:t>
            </a:r>
            <a:r>
              <a:rPr lang="en-US" sz="2400" b="1" kern="1200" dirty="0">
                <a:solidFill>
                  <a:schemeClr val="tx1"/>
                </a:solidFill>
                <a:latin typeface="+mn-lt"/>
                <a:ea typeface="+mn-ea"/>
                <a:cs typeface="+mn-cs"/>
              </a:rPr>
              <a:t>NOTE: Pictures can be replaced to reflect specific military installations</a:t>
            </a:r>
            <a:r>
              <a:rPr lang="en-US" sz="2400" kern="1200" dirty="0">
                <a:solidFill>
                  <a:schemeClr val="tx1"/>
                </a:solidFill>
                <a:latin typeface="+mn-lt"/>
                <a:ea typeface="+mn-ea"/>
                <a:cs typeface="+mn-cs"/>
              </a:rPr>
              <a:t>].</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Key talking points from this slide is that all individuals must be prepared and be informed of what activities on base could adversely affect cultural resources on their installation so good communication within</a:t>
            </a:r>
            <a:r>
              <a:rPr lang="en-US" sz="2400" kern="1200" baseline="0" dirty="0">
                <a:solidFill>
                  <a:schemeClr val="tx1"/>
                </a:solidFill>
                <a:latin typeface="+mn-lt"/>
                <a:ea typeface="+mn-ea"/>
                <a:cs typeface="+mn-cs"/>
              </a:rPr>
              <a:t> each organization</a:t>
            </a:r>
            <a:r>
              <a:rPr lang="en-US" sz="2400" kern="1200" dirty="0">
                <a:solidFill>
                  <a:schemeClr val="tx1"/>
                </a:solidFill>
                <a:latin typeface="+mn-lt"/>
                <a:ea typeface="+mn-ea"/>
                <a:cs typeface="+mn-cs"/>
              </a:rPr>
              <a:t> is essential.  </a:t>
            </a:r>
          </a:p>
          <a:p>
            <a:endParaRPr lang="en-US" altLang="en-US" dirty="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807980-0594-4D91-B3B8-D35F4CC32778}" type="slidenum">
              <a:rPr lang="en-US" altLang="en-US" smtClean="0"/>
              <a:pPr/>
              <a:t>20</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70659"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sz="2400" b="1" kern="1200" dirty="0">
                <a:solidFill>
                  <a:schemeClr val="tx1"/>
                </a:solidFill>
                <a:latin typeface="+mn-lt"/>
                <a:ea typeface="+mn-ea"/>
                <a:cs typeface="+mn-cs"/>
              </a:rPr>
              <a:t>Slide 21</a:t>
            </a:r>
            <a:r>
              <a:rPr lang="en-US" sz="2400" kern="1200" dirty="0">
                <a:solidFill>
                  <a:schemeClr val="tx1"/>
                </a:solidFill>
                <a:latin typeface="+mn-lt"/>
                <a:ea typeface="+mn-ea"/>
                <a:cs typeface="+mn-cs"/>
              </a:rPr>
              <a:t> What follows on the upcoming</a:t>
            </a:r>
            <a:r>
              <a:rPr lang="en-US" sz="2400" kern="1200" baseline="0" dirty="0">
                <a:solidFill>
                  <a:schemeClr val="tx1"/>
                </a:solidFill>
                <a:latin typeface="+mn-lt"/>
                <a:ea typeface="+mn-ea"/>
                <a:cs typeface="+mn-cs"/>
              </a:rPr>
              <a:t> slides</a:t>
            </a:r>
            <a:r>
              <a:rPr lang="en-US" sz="2400" kern="1200" dirty="0">
                <a:solidFill>
                  <a:schemeClr val="tx1"/>
                </a:solidFill>
                <a:latin typeface="+mn-lt"/>
                <a:ea typeface="+mn-ea"/>
                <a:cs typeface="+mn-cs"/>
              </a:rPr>
              <a:t> are examples of different types of archaeological sites that could be found on military installations.</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Key talking points from this slide are does the non-CRM professional know of any archaeological sites or historic structures on their installation? </a:t>
            </a:r>
            <a:endParaRPr lang="en-US" sz="2400" dirty="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118B39-FA54-4453-AA0A-FEF225835224}"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71683"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altLang="en-US" sz="2400" dirty="0">
                <a:latin typeface="+mn-lt"/>
              </a:rPr>
              <a:t>Archaeological sites are surprisingly common on the landscape and come in a variety of types and sizes. Archaeological sites on this installation range from large, prominent prehistoric mounds, historic forts and plantations, to smaller sites, such as a historic dump or small scatters of artifacts that represent temporary encampments of Native American people. Regardless, all archaeological sites have the potential to tell us something about people and environments of the past.</a:t>
            </a:r>
          </a:p>
          <a:p>
            <a:endParaRPr lang="en-US" altLang="en-US" sz="2400" dirty="0">
              <a:latin typeface="+mn-lt"/>
            </a:endParaRPr>
          </a:p>
          <a:p>
            <a:r>
              <a:rPr lang="en-US" sz="2400" b="1" kern="1200" dirty="0">
                <a:solidFill>
                  <a:schemeClr val="tx1"/>
                </a:solidFill>
                <a:latin typeface="+mn-lt"/>
                <a:ea typeface="+mn-ea"/>
                <a:cs typeface="+mn-cs"/>
              </a:rPr>
              <a:t>Slide 22</a:t>
            </a:r>
            <a:r>
              <a:rPr lang="en-US" sz="2400" kern="1200" dirty="0">
                <a:solidFill>
                  <a:schemeClr val="tx1"/>
                </a:solidFill>
                <a:latin typeface="+mn-lt"/>
                <a:ea typeface="+mn-ea"/>
                <a:cs typeface="+mn-cs"/>
              </a:rPr>
              <a:t> There are times where it is not so obvious where an archaeological site can be found. That is why it is so important to talk with your CRM about where military operations will occur and ask if the area is clear of all cultural resources. The photographs depicted (from top to bottom, clockwise) are as follows:  rock chimney base in wooded area, historic foundation under the street in a utility trench, historic house foundation buried in an open grassy area, archaeological site found between the sidewalk and the street. [</a:t>
            </a:r>
            <a:r>
              <a:rPr lang="en-US" sz="2400" b="1" kern="1200" dirty="0">
                <a:solidFill>
                  <a:schemeClr val="tx1"/>
                </a:solidFill>
                <a:latin typeface="+mn-lt"/>
                <a:ea typeface="+mn-ea"/>
                <a:cs typeface="+mn-cs"/>
              </a:rPr>
              <a:t>NOTE: Pictures can be replaced to reflect specific military installations</a:t>
            </a:r>
            <a:r>
              <a:rPr lang="en-US" sz="2400" kern="1200" dirty="0">
                <a:solidFill>
                  <a:schemeClr val="tx1"/>
                </a:solidFill>
                <a:latin typeface="+mn-lt"/>
                <a:ea typeface="+mn-ea"/>
                <a:cs typeface="+mn-cs"/>
              </a:rPr>
              <a:t>].</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Key talking points from this slide is that all non-CRM professionals must be prepared and be informed of what activities on base could adversely affect cultural resources on their installation so good communication within each organization is essential. . </a:t>
            </a:r>
            <a:endParaRPr lang="en-US" altLang="en-US" sz="2400" dirty="0">
              <a:latin typeface="+mn-lt"/>
            </a:endParaRPr>
          </a:p>
          <a:p>
            <a:endParaRPr lang="en-US" altLang="en-US" dirty="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C4BB57-8111-4478-871B-0C29F4639FB2}" type="slidenum">
              <a:rPr lang="en-US" altLang="en-US" smtClean="0"/>
              <a:pPr/>
              <a:t>22</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72707"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sz="2400" dirty="0"/>
              <a:t>Petty Officer 3rd Class Woodman Fleurizard and Petty Officer 3rd Class Shavonnah Magee, both assigned to Naval Mobile Construction Battalion 74 Detail Horn of Africa, apply stucco at a primary school project in Djibouti on Dec. 12, 2010. Naval Mobile Construction Battalion 74 is assisting Combined Joint Task Force Horn of Africa in building partner nation capacity and promoting regional stability. DoD photo by Petty Officer 2nd Class Michael Lindsey, U.S. Navy. </a:t>
            </a:r>
          </a:p>
          <a:p>
            <a:endParaRPr lang="en-US" altLang="en-US" sz="2400" dirty="0"/>
          </a:p>
          <a:p>
            <a:r>
              <a:rPr lang="en-US" altLang="en-US" sz="2400" dirty="0"/>
              <a:t>Old range targets at Camp Clark, Missouri.</a:t>
            </a:r>
          </a:p>
          <a:p>
            <a:endParaRPr lang="en-US" altLang="en-US" sz="2400" dirty="0"/>
          </a:p>
          <a:p>
            <a:r>
              <a:rPr lang="en-US" altLang="en-US" sz="2400" dirty="0"/>
              <a:t>Pentagon</a:t>
            </a:r>
          </a:p>
          <a:p>
            <a:endParaRPr lang="en-US" altLang="en-US" sz="2400" dirty="0"/>
          </a:p>
          <a:p>
            <a:r>
              <a:rPr lang="en-US" sz="2400" b="1" kern="1200" dirty="0">
                <a:solidFill>
                  <a:schemeClr val="tx1"/>
                </a:solidFill>
                <a:latin typeface="+mn-lt"/>
                <a:ea typeface="+mn-ea"/>
                <a:cs typeface="+mn-cs"/>
              </a:rPr>
              <a:t>Slide 23</a:t>
            </a:r>
            <a:r>
              <a:rPr lang="en-US" sz="2400" kern="1200" dirty="0">
                <a:solidFill>
                  <a:schemeClr val="tx1"/>
                </a:solidFill>
                <a:latin typeface="+mn-lt"/>
                <a:ea typeface="+mn-ea"/>
                <a:cs typeface="+mn-cs"/>
              </a:rPr>
              <a:t> Many buildings on a military installation are recorded as historic structures. Alterations to these buildings could damage these historic resources. The photographs depicted (from top to bottom, clockwise) are as follows: petty officers applying stucco to building, Cadet Chapel at the US Military Academy at West Point, NY, Soldiers march through the castle entrance in Buedingen, Germany,  Pentagon, old range targets at Camp Clark, Missouri. [</a:t>
            </a:r>
            <a:r>
              <a:rPr lang="en-US" sz="2400" b="1" kern="1200" dirty="0">
                <a:solidFill>
                  <a:schemeClr val="tx1"/>
                </a:solidFill>
                <a:latin typeface="+mn-lt"/>
                <a:ea typeface="+mn-ea"/>
                <a:cs typeface="+mn-cs"/>
              </a:rPr>
              <a:t>NOTE: Pictures can be replaced to reflect specific military installations</a:t>
            </a:r>
            <a:r>
              <a:rPr lang="en-US" sz="2400" kern="1200" dirty="0">
                <a:solidFill>
                  <a:schemeClr val="tx1"/>
                </a:solidFill>
                <a:latin typeface="+mn-lt"/>
                <a:ea typeface="+mn-ea"/>
                <a:cs typeface="+mn-cs"/>
              </a:rPr>
              <a:t>].</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Key talking points from this slide is that any building or structure could be important and before any work is started on a building, non-CRM professionals should check with their CRM to see if the building has been recorded as a historic resource.</a:t>
            </a:r>
          </a:p>
          <a:p>
            <a:endParaRPr lang="en-US" altLang="en-US" sz="2400" dirty="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73CFB5-E1D8-4988-8320-769EBB25AF69}" type="slidenum">
              <a:rPr lang="en-US" altLang="en-US" smtClean="0"/>
              <a:pPr/>
              <a:t>23</a:t>
            </a:fld>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73731"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sz="2400" dirty="0"/>
              <a:t>Historic Hotel Complex Updated to Meet National Defense Needs - https://www.achp.gov/sites/default/files/2018-07/Monterey.pdf </a:t>
            </a:r>
          </a:p>
          <a:p>
            <a:endParaRPr lang="en-US" sz="2400" dirty="0"/>
          </a:p>
          <a:p>
            <a:r>
              <a:rPr lang="en-US" sz="2400" dirty="0"/>
              <a:t>Members of the Mongolian Armed Forces 338 Construction &amp; Engineering Unit and Mongolian contractors install a new window during renovation work on the Erdmiin Oyun School July 25, 2013, in Ulaanbaatar, Mongolia, as part of exercise Khaan Quest 2013. Khaan Quest is an annual multinational exercise sponsored by the U.S. and Mongolia, and it is designed to strengthen the capabilities of U.S., Mongolian and other nation’s forces in international peace support operations.</a:t>
            </a:r>
          </a:p>
          <a:p>
            <a:endParaRPr lang="en-US" sz="2400" dirty="0"/>
          </a:p>
          <a:p>
            <a:r>
              <a:rPr lang="en-US" sz="2400" b="1" kern="1200" dirty="0">
                <a:solidFill>
                  <a:schemeClr val="tx1"/>
                </a:solidFill>
                <a:latin typeface="+mn-lt"/>
                <a:ea typeface="+mn-ea"/>
                <a:cs typeface="+mn-cs"/>
              </a:rPr>
              <a:t>Slide 24</a:t>
            </a:r>
            <a:r>
              <a:rPr lang="en-US" sz="2400" kern="1200" dirty="0">
                <a:solidFill>
                  <a:schemeClr val="tx1"/>
                </a:solidFill>
                <a:latin typeface="+mn-lt"/>
                <a:ea typeface="+mn-ea"/>
                <a:cs typeface="+mn-cs"/>
              </a:rPr>
              <a:t> describes the DoD’s role in re-using resources on military installations. These modifications should only be completed after discussions have taken place between the department requesting modifications and the installation’s CRM. The photographs depicted (from top to bottom, clockwise) are as follows: environmental restoration of DoD property, installation of a new window during renovation work on the Erdmiin Oyun School  in Ulaanbaatar, Mongolia, re-use of a historic building at Fort Snelling for homeless veterans. [</a:t>
            </a:r>
            <a:r>
              <a:rPr lang="en-US" sz="2400" b="1" kern="1200" dirty="0">
                <a:solidFill>
                  <a:schemeClr val="tx1"/>
                </a:solidFill>
                <a:latin typeface="+mn-lt"/>
                <a:ea typeface="+mn-ea"/>
                <a:cs typeface="+mn-cs"/>
              </a:rPr>
              <a:t>NOTE: Pictures can be replaced to reflect specific military installations</a:t>
            </a:r>
            <a:r>
              <a:rPr lang="en-US" sz="2400" kern="1200" dirty="0">
                <a:solidFill>
                  <a:schemeClr val="tx1"/>
                </a:solidFill>
                <a:latin typeface="+mn-lt"/>
                <a:ea typeface="+mn-ea"/>
                <a:cs typeface="+mn-cs"/>
              </a:rPr>
              <a:t>].</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Key talking points from this slide is that communication between non-CRM professionals and the base CRM should be occurring prior to any work being performed on a historic building so that damage does not take place to that historic resource. </a:t>
            </a:r>
          </a:p>
          <a:p>
            <a:endParaRPr lang="en-US" sz="2400" dirty="0"/>
          </a:p>
          <a:p>
            <a:endParaRPr lang="en-US" sz="2400" dirty="0"/>
          </a:p>
          <a:p>
            <a:endParaRPr lang="en-US" sz="2400" dirty="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7027CA-F8AD-4F06-8344-3B68FD79156F}"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74755"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altLang="en-US" sz="2400" dirty="0"/>
              <a:t>This historic mess hall at Camp Clark in Nevada, Missouri, USA was built prior to WWI and was used as a mess hall, barracks, office space, and storage space since then. Some of these renovated buildings renovated were reused as barracks and office/classroom space and one of these buildings was slated for restoration and use as an interpretive/history center for the installation.  This involved historic research, studying historic plans and photographs to determine the original elements and the creation of a plan to salvage and recreate missing or damaged elements.</a:t>
            </a:r>
          </a:p>
          <a:p>
            <a:endParaRPr lang="en-US" altLang="en-US" sz="2400" dirty="0"/>
          </a:p>
          <a:p>
            <a:r>
              <a:rPr lang="en-US" altLang="en-US" sz="2400" dirty="0"/>
              <a:t>The images on</a:t>
            </a:r>
            <a:r>
              <a:rPr lang="en-US" altLang="en-US" sz="2400" baseline="0" dirty="0"/>
              <a:t> this slide are of the same historic mess hall building type built at Camp Clark in Nevada, Missouri. Top left shows the modern renovation, left center shows the not updated condition, bottom left shows the mess hall when it was relatively new, top right shows salvaged components, windows, doors, screens, timbers, tile blocks etc from buildings that were demolished. These were used to maintain the historic integrity of several of the remaining buildings. Bottom right shows the original plans for this building. Center shows this building type being reused as office space during WWII.</a:t>
            </a:r>
          </a:p>
          <a:p>
            <a:endParaRPr lang="en-US" altLang="en-US" sz="2400" baseline="0" dirty="0"/>
          </a:p>
          <a:p>
            <a:r>
              <a:rPr lang="en-US" sz="2400" b="1" kern="1200" dirty="0">
                <a:solidFill>
                  <a:schemeClr val="tx1"/>
                </a:solidFill>
                <a:latin typeface="+mn-lt"/>
                <a:ea typeface="+mn-ea"/>
                <a:cs typeface="+mn-cs"/>
              </a:rPr>
              <a:t>Slide 25</a:t>
            </a:r>
            <a:r>
              <a:rPr lang="en-US" sz="2400" kern="1200" dirty="0">
                <a:solidFill>
                  <a:schemeClr val="tx1"/>
                </a:solidFill>
                <a:latin typeface="+mn-lt"/>
                <a:ea typeface="+mn-ea"/>
                <a:cs typeface="+mn-cs"/>
              </a:rPr>
              <a:t> describes what can be done with a historic building once the determination has been made that the best course of action is to demolish the building. Salvage as much of the structure as possible since it is likely that there are other buildings on base that are similar, and the salvaged material could be used to restore other buildings. The photographs depicted (from top to bottom, clockwise) are as follows: various pictures of the mess hall at Camp Clark in Nevada Missouri. Construction drawings and photographs of the construction through the re-use of the building as a barracks and finally as it was demolished but portions of the building was salvaged for use on other buildings.  [</a:t>
            </a:r>
            <a:r>
              <a:rPr lang="en-US" sz="2400" b="1" kern="1200" dirty="0">
                <a:solidFill>
                  <a:schemeClr val="tx1"/>
                </a:solidFill>
                <a:latin typeface="+mn-lt"/>
                <a:ea typeface="+mn-ea"/>
                <a:cs typeface="+mn-cs"/>
              </a:rPr>
              <a:t>NOTE: Pictures can be replaced to reflect specific military installations</a:t>
            </a:r>
            <a:r>
              <a:rPr lang="en-US" sz="2400" kern="1200" dirty="0">
                <a:solidFill>
                  <a:schemeClr val="tx1"/>
                </a:solidFill>
                <a:latin typeface="+mn-lt"/>
                <a:ea typeface="+mn-ea"/>
                <a:cs typeface="+mn-cs"/>
              </a:rPr>
              <a:t>].</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Key talking points from this slide is that even though a building was used for a specific task when constructed, its use can change over time and can still be used once the life of the building has run its course. </a:t>
            </a:r>
          </a:p>
          <a:p>
            <a:endParaRPr lang="en-US" altLang="en-US" sz="2400" dirty="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43DE71-8C20-468D-BD35-6AF1C5EDEDE4}" type="slidenum">
              <a:rPr lang="en-US" altLang="en-US" smtClean="0"/>
              <a:pPr/>
              <a:t>25</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75779"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altLang="en-US" sz="2400" dirty="0">
                <a:latin typeface="+mn-lt"/>
              </a:rPr>
              <a:t>Prior to any activities being conducted on a DoD installation it is likely that a cultural resources survey has taken place. Archaeologists study old maps and documents, and then survey the ground. If archaeological sites are identified</a:t>
            </a:r>
            <a:r>
              <a:rPr lang="en-US" altLang="en-US" sz="2400" baseline="0" dirty="0">
                <a:latin typeface="+mn-lt"/>
              </a:rPr>
              <a:t> they are evaluated by further testing to determine if the sites are significant enough to warrant protection and management. If cultural sites are located in an area where potential impacts such as construction or digging a utility trench can be monitored by CRM professionals or the site may need to be excavated by professionals, recorded and therefore fully removed from threat which is a common form of mitigating the threat of impact or mitigation. Historic buildings undergo similar types of survey, recording, and the maintenance and treatment plans are sometimes developed to avoid harmful impacts during maintenance and renovations.</a:t>
            </a:r>
          </a:p>
          <a:p>
            <a:endParaRPr lang="en-US" altLang="en-US" sz="2400" baseline="0" dirty="0">
              <a:latin typeface="+mn-lt"/>
            </a:endParaRPr>
          </a:p>
          <a:p>
            <a:r>
              <a:rPr lang="en-US" altLang="en-US" sz="2400" dirty="0">
                <a:latin typeface="+mn-lt"/>
              </a:rPr>
              <a:t>Archaeologists excavate sites carefully to maintain the original context or associations of the artifacts being recovered. When artifacts are from are mixed together, it is difficult or impossible to recreate what happened at the site.  This simple fact leads to the most basic principle of archaeological site management.  Things should remain in their original location or </a:t>
            </a:r>
            <a:r>
              <a:rPr lang="en-US" altLang="en-US" sz="2400" i="1" dirty="0">
                <a:latin typeface="+mn-lt"/>
              </a:rPr>
              <a:t>context.  When the artifacts </a:t>
            </a:r>
            <a:r>
              <a:rPr lang="en-US" altLang="en-US" sz="2400" dirty="0">
                <a:latin typeface="+mn-lt"/>
              </a:rPr>
              <a:t>and surrounding material are disturbed, archaeological information is destroyed. An artifact might be aesthetic in its own right, but its greatest value—the information about its user that was learned from its context—will be lost if it is removed from its original context. The large part of site management is simple to express, but difficult to  achieve—</a:t>
            </a:r>
            <a:r>
              <a:rPr lang="en-US" altLang="en-US" sz="2400" i="1" dirty="0">
                <a:latin typeface="+mn-lt"/>
              </a:rPr>
              <a:t>prevent change.</a:t>
            </a:r>
            <a:endParaRPr lang="en-US" altLang="en-US" sz="2400" dirty="0">
              <a:latin typeface="+mn-lt"/>
            </a:endParaRPr>
          </a:p>
          <a:p>
            <a:endParaRPr lang="en-US" altLang="en-US" sz="2400" dirty="0">
              <a:latin typeface="+mn-lt"/>
            </a:endParaRPr>
          </a:p>
          <a:p>
            <a:r>
              <a:rPr lang="en-US" sz="2400" b="1" kern="1200" dirty="0">
                <a:solidFill>
                  <a:schemeClr val="tx1"/>
                </a:solidFill>
                <a:latin typeface="+mn-lt"/>
                <a:ea typeface="+mn-ea"/>
                <a:cs typeface="+mn-cs"/>
              </a:rPr>
              <a:t>Slide 26</a:t>
            </a:r>
            <a:r>
              <a:rPr lang="en-US" sz="2400" kern="1200" dirty="0">
                <a:solidFill>
                  <a:schemeClr val="tx1"/>
                </a:solidFill>
                <a:latin typeface="+mn-lt"/>
                <a:ea typeface="+mn-ea"/>
                <a:cs typeface="+mn-cs"/>
              </a:rPr>
              <a:t> describes how to make non-CRM professionals aware of what resources are located on their base. CRM’s have a great deal of information available to them and they can make this information is available to non-CRM professionals. The photographs depicted (from top to bottom, clockwise) are as follows: survey, testing, mitigation, monitoring.  [</a:t>
            </a:r>
            <a:r>
              <a:rPr lang="en-US" sz="2400" b="1" kern="1200" dirty="0">
                <a:solidFill>
                  <a:schemeClr val="tx1"/>
                </a:solidFill>
                <a:latin typeface="+mn-lt"/>
                <a:ea typeface="+mn-ea"/>
                <a:cs typeface="+mn-cs"/>
              </a:rPr>
              <a:t>NOTE: Pictures can be replaced to reflect specific military installations</a:t>
            </a:r>
            <a:r>
              <a:rPr lang="en-US" sz="2400" kern="1200" dirty="0">
                <a:solidFill>
                  <a:schemeClr val="tx1"/>
                </a:solidFill>
                <a:latin typeface="+mn-lt"/>
                <a:ea typeface="+mn-ea"/>
                <a:cs typeface="+mn-cs"/>
              </a:rPr>
              <a:t>].</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Key talking points from this slide is that the CRM and the non-CRM professionals must be prepared by taking steps to mitigate potential damage, provide better response and recovery from disasters be they natural or manmade, and have a preservation plan and agreement documents in place. They should be working together to avoid damage or destruction to cultural resources.</a:t>
            </a:r>
          </a:p>
          <a:p>
            <a:endParaRPr lang="en-US" altLang="en-US" sz="2400" dirty="0">
              <a:latin typeface="+mn-lt"/>
            </a:endParaRPr>
          </a:p>
          <a:p>
            <a:endParaRPr lang="en-US" altLang="en-US" sz="2400" dirty="0">
              <a:latin typeface="+mn-lt"/>
            </a:endParaRP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A76DDF-AE51-4B06-8F2C-F799195A101C}" type="slidenum">
              <a:rPr lang="en-US" altLang="en-US" smtClean="0"/>
              <a:pPr/>
              <a:t>26</a:t>
            </a:fld>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76803"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sz="2400" b="1" kern="1200" dirty="0">
                <a:solidFill>
                  <a:schemeClr val="tx1"/>
                </a:solidFill>
                <a:latin typeface="+mn-lt"/>
                <a:ea typeface="+mn-ea"/>
                <a:cs typeface="+mn-cs"/>
              </a:rPr>
              <a:t>Slide 27</a:t>
            </a:r>
            <a:r>
              <a:rPr lang="en-US" sz="2400" kern="1200" dirty="0">
                <a:solidFill>
                  <a:schemeClr val="tx1"/>
                </a:solidFill>
                <a:latin typeface="+mn-lt"/>
                <a:ea typeface="+mn-ea"/>
                <a:cs typeface="+mn-cs"/>
              </a:rPr>
              <a:t> describes how important it is to stay in touch with the base CRM and know what should and should not be done that could damage or destroy cultural resources.</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that the non-CRM professional must be talking to the installation’s CRM early and often. </a:t>
            </a:r>
          </a:p>
          <a:p>
            <a:endParaRPr lang="en-US" dirty="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083173-A4EB-49A8-B0AD-06362F643866}"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78851"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sz="2400" b="1" kern="1200" dirty="0">
                <a:solidFill>
                  <a:schemeClr val="tx1"/>
                </a:solidFill>
                <a:latin typeface="+mn-lt"/>
                <a:ea typeface="+mn-ea"/>
                <a:cs typeface="+mn-cs"/>
              </a:rPr>
              <a:t>Slide 28</a:t>
            </a:r>
            <a:r>
              <a:rPr lang="en-US" sz="2400" kern="1200" dirty="0">
                <a:solidFill>
                  <a:schemeClr val="tx1"/>
                </a:solidFill>
                <a:latin typeface="+mn-lt"/>
                <a:ea typeface="+mn-ea"/>
                <a:cs typeface="+mn-cs"/>
              </a:rPr>
              <a:t> Planning ahead to avoid cultural resources is the best protective measure. The slide shows a variety of tools that can be utilized and actions that can be taken to ensure no cultural resources are inadvertently encountered. A review of background information on cultural resources in the area is essential. </a:t>
            </a:r>
          </a:p>
          <a:p>
            <a:endParaRPr lang="en-US" sz="2400" kern="1200" dirty="0">
              <a:solidFill>
                <a:schemeClr val="tx1"/>
              </a:solidFill>
              <a:latin typeface="+mn-lt"/>
              <a:ea typeface="+mn-ea"/>
              <a:cs typeface="+mn-cs"/>
            </a:endParaRPr>
          </a:p>
          <a:p>
            <a:r>
              <a:rPr lang="en-US" sz="2400" kern="1200" dirty="0">
                <a:solidFill>
                  <a:schemeClr val="tx1"/>
                </a:solidFill>
                <a:latin typeface="+mn-lt"/>
                <a:ea typeface="+mn-ea"/>
                <a:cs typeface="+mn-cs"/>
              </a:rPr>
              <a:t>Cultural Resources are defined by the 1966 National Historic Preservation Act but the qualifying characteristics are determined and evaluated by trained professionals, the general public, and to some extent by current events.</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talk to your installation’s CRM early and often. Find out what resources are available to the non-CRM professionals working on the base that can help to avoid damage or destruction to cultural resources.</a:t>
            </a:r>
          </a:p>
          <a:p>
            <a:endParaRPr lang="en-US" altLang="en-US" dirty="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A10F56-9B57-4C9A-8688-1FBD5830F205}" type="slidenum">
              <a:rPr lang="en-US" altLang="en-US" smtClean="0"/>
              <a:pPr/>
              <a:t>28</a:t>
            </a:fld>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79875"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sz="2400" b="1" kern="1200" dirty="0">
                <a:solidFill>
                  <a:schemeClr val="tx1"/>
                </a:solidFill>
                <a:latin typeface="+mn-lt"/>
                <a:ea typeface="+mn-ea"/>
                <a:cs typeface="+mn-cs"/>
              </a:rPr>
              <a:t>Slide 29</a:t>
            </a:r>
            <a:r>
              <a:rPr lang="en-US" sz="2400" kern="1200" dirty="0">
                <a:solidFill>
                  <a:schemeClr val="tx1"/>
                </a:solidFill>
                <a:latin typeface="+mn-lt"/>
                <a:ea typeface="+mn-ea"/>
                <a:cs typeface="+mn-cs"/>
              </a:rPr>
              <a:t> describes planning ahead to avoid cultural resources is the best protective measure. The slide shows a variety of questions that should be asked prior to starting a new project. The information received from the answers to these questions should guide how to proceed on a project.  </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for the non-CRM professional to talk to the installation’s CRM early and often. Find out what resource are available to the non-CRM professional working on the base that can help to avoid damage or destruction to cultural resources.</a:t>
            </a:r>
          </a:p>
          <a:p>
            <a:endParaRPr lang="en-US" altLang="en-US" dirty="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3A7C74-E536-4D74-8D68-EBD210EDF331}" type="slidenum">
              <a:rPr lang="en-US" altLang="en-US" smtClean="0"/>
              <a:pPr/>
              <a:t>29</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50179"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2400" b="1" kern="1200" dirty="0">
                <a:solidFill>
                  <a:schemeClr val="tx1"/>
                </a:solidFill>
                <a:latin typeface="+mn-lt"/>
                <a:ea typeface="+mn-ea"/>
                <a:cs typeface="Arial" pitchFamily="34" charset="0"/>
              </a:rPr>
              <a:t>Slide 3 </a:t>
            </a:r>
            <a:r>
              <a:rPr lang="en-US" sz="2400" b="0" kern="1200" dirty="0">
                <a:solidFill>
                  <a:schemeClr val="tx1"/>
                </a:solidFill>
                <a:latin typeface="+mn-lt"/>
                <a:ea typeface="+mn-ea"/>
                <a:cs typeface="Arial" pitchFamily="34" charset="0"/>
              </a:rPr>
              <a:t>creates </a:t>
            </a:r>
            <a:r>
              <a:rPr lang="en-US" sz="2400" kern="1200" dirty="0">
                <a:solidFill>
                  <a:schemeClr val="tx1"/>
                </a:solidFill>
                <a:latin typeface="+mn-lt"/>
                <a:ea typeface="+mn-ea"/>
                <a:cs typeface="Arial" pitchFamily="34" charset="0"/>
              </a:rPr>
              <a:t>a sense of how vast the DoD management area is and why it is so important that everyone do their part to help manage and protect these resources.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400" kern="1200" dirty="0">
              <a:solidFill>
                <a:schemeClr val="tx1"/>
              </a:solidFill>
              <a:latin typeface="+mn-lt"/>
              <a:ea typeface="+mn-ea"/>
              <a:cs typeface="Arial" pitchFamily="34" charset="0"/>
            </a:endParaRPr>
          </a:p>
          <a:p>
            <a:r>
              <a:rPr lang="en-US" altLang="en-US" sz="2400" dirty="0">
                <a:latin typeface="+mn-lt"/>
                <a:cs typeface="Arial" pitchFamily="34" charset="0"/>
              </a:rPr>
              <a:t>The quote above is from DoD Environment, Safety, and Occupational Health Network and Information Exchange (DENIX) Cultural Resources Homepage, which has these DoD statistics updated annually. </a:t>
            </a:r>
          </a:p>
          <a:p>
            <a:endParaRPr lang="en-US" altLang="en-US" sz="2400" dirty="0">
              <a:latin typeface="+mn-lt"/>
              <a:cs typeface="Arial" pitchFamily="34" charset="0"/>
            </a:endParaRPr>
          </a:p>
          <a:p>
            <a:r>
              <a:rPr lang="en-US" altLang="en-US" sz="2400" dirty="0">
                <a:latin typeface="+mn-lt"/>
                <a:cs typeface="Arial" pitchFamily="34" charset="0"/>
              </a:rPr>
              <a:t>You can also add statistics for your installation(s) here.</a:t>
            </a:r>
          </a:p>
          <a:p>
            <a:endParaRPr lang="en-US" altLang="en-US" sz="2400" dirty="0">
              <a:latin typeface="+mn-lt"/>
              <a:cs typeface="Arial" pitchFamily="34" charset="0"/>
            </a:endParaRPr>
          </a:p>
          <a:p>
            <a:r>
              <a:rPr lang="en-US" sz="2400" dirty="0">
                <a:latin typeface="+mn-lt"/>
                <a:cs typeface="Arial" pitchFamily="34" charset="0"/>
              </a:rPr>
              <a:t>The Department of Defense (DoD) is responsible for environmental restoration of properties that were formerly owned by, leased to or otherwise possessed by the United States and under the jurisdiction of the Secretary of Defense. Such properties are known as Formerly Used Defense Sites (FUDS). The Army is the executive agent for the program and the U.S. Army Corps of Engineers manages and directs the program's administration. The scope and magnitude of the FUDS program are significant, with more than 10,000 properties identified for potential inclusion in the program. http://www.usace.army.mil/missions/environmental/formerlyuseddefensesites.aspx</a:t>
            </a:r>
            <a:endParaRPr lang="en-US" altLang="en-US" sz="2400" dirty="0">
              <a:latin typeface="+mn-lt"/>
              <a:cs typeface="Arial" pitchFamily="34" charset="0"/>
            </a:endParaRPr>
          </a:p>
          <a:p>
            <a:r>
              <a:rPr lang="en-US" sz="2400" kern="1200" dirty="0">
                <a:solidFill>
                  <a:schemeClr val="tx1"/>
                </a:solidFill>
                <a:latin typeface="+mn-lt"/>
                <a:ea typeface="+mn-ea"/>
                <a:cs typeface="Arial" pitchFamily="34" charset="0"/>
              </a:rPr>
              <a:t> </a:t>
            </a:r>
          </a:p>
          <a:p>
            <a:r>
              <a:rPr lang="en-US" sz="2400" kern="1200" dirty="0">
                <a:solidFill>
                  <a:schemeClr val="tx1"/>
                </a:solidFill>
                <a:latin typeface="+mn-lt"/>
                <a:ea typeface="+mn-ea"/>
                <a:cs typeface="Arial" pitchFamily="34" charset="0"/>
              </a:rPr>
              <a:t>Key talking points from this slide are that the DoD’s land holdings are vast, and it is everyone’s responsibility to protect cultural resources.</a:t>
            </a:r>
            <a:endParaRPr lang="en-US" altLang="en-US" sz="2400" dirty="0">
              <a:latin typeface="+mn-lt"/>
              <a:cs typeface="Arial" pitchFamily="34" charset="0"/>
            </a:endParaRP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CB70C7-8CF1-4A25-A2AB-AB18D89D98B7}" type="slidenum">
              <a:rPr lang="en-US" altLang="en-US" smtClean="0"/>
              <a:pPr/>
              <a:t>3</a:t>
            </a:fld>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80899"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sz="2400" b="1" kern="1200" dirty="0">
                <a:solidFill>
                  <a:schemeClr val="tx1"/>
                </a:solidFill>
                <a:latin typeface="+mn-lt"/>
                <a:ea typeface="+mn-ea"/>
                <a:cs typeface="+mn-cs"/>
              </a:rPr>
              <a:t>Slide 30</a:t>
            </a:r>
            <a:r>
              <a:rPr lang="en-US" sz="2400" kern="1200" dirty="0">
                <a:solidFill>
                  <a:schemeClr val="tx1"/>
                </a:solidFill>
                <a:latin typeface="+mn-lt"/>
                <a:ea typeface="+mn-ea"/>
                <a:cs typeface="+mn-cs"/>
              </a:rPr>
              <a:t> Many of the tools at the disposal of non-CRM professional are highlighted here. Information could include maps of previous archaeological surveys, military documents summarizing installation specific cultural resources and important knowledgeable contacts. </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to use all available tools at your disposal to avoid damage or destruction to cultural resources.</a:t>
            </a:r>
          </a:p>
          <a:p>
            <a:endParaRPr lang="en-US" altLang="en-US" dirty="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F1F0DF-4704-45B8-88AF-26E211E2B83E}" type="slidenum">
              <a:rPr lang="en-US" altLang="en-US" smtClean="0"/>
              <a:pPr/>
              <a:t>30</a:t>
            </a:fld>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81923"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sz="2400" b="1" kern="1200" dirty="0">
                <a:solidFill>
                  <a:schemeClr val="tx1"/>
                </a:solidFill>
                <a:latin typeface="+mn-lt"/>
                <a:ea typeface="+mn-ea"/>
                <a:cs typeface="+mn-cs"/>
              </a:rPr>
              <a:t>Slide 31</a:t>
            </a:r>
            <a:r>
              <a:rPr lang="en-US" sz="2400" kern="1200" dirty="0">
                <a:solidFill>
                  <a:schemeClr val="tx1"/>
                </a:solidFill>
                <a:latin typeface="+mn-lt"/>
                <a:ea typeface="+mn-ea"/>
                <a:cs typeface="+mn-cs"/>
              </a:rPr>
              <a:t> There are a series of actions that can be taken before any ground disturbance, land modifications or building alterations can occur to ensure cultural resources are protected. The trainee should have an understanding of whether cultural resources have been located within the area and what to do if cultural resources appear to be disturbed without any prior consultation with the CRM.</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for the non-CRM professional to check with the proper authorities before a project is commenced to avoid damage or destruction to cultural resources.</a:t>
            </a:r>
          </a:p>
          <a:p>
            <a:endParaRPr lang="en-US" altLang="en-US" dirty="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D186D9-4F45-472D-BD40-3067DDDA3065}" type="slidenum">
              <a:rPr lang="en-US" altLang="en-US" smtClean="0"/>
              <a:pPr/>
              <a:t>31</a:t>
            </a:fld>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82947"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sz="2400" b="1" kern="1200" dirty="0">
                <a:solidFill>
                  <a:schemeClr val="tx1"/>
                </a:solidFill>
                <a:latin typeface="+mn-lt"/>
                <a:ea typeface="+mn-ea"/>
                <a:cs typeface="+mn-cs"/>
              </a:rPr>
              <a:t>Slide 32</a:t>
            </a:r>
            <a:r>
              <a:rPr lang="en-US" sz="2400" kern="1200" dirty="0">
                <a:solidFill>
                  <a:schemeClr val="tx1"/>
                </a:solidFill>
                <a:latin typeface="+mn-lt"/>
                <a:ea typeface="+mn-ea"/>
                <a:cs typeface="+mn-cs"/>
              </a:rPr>
              <a:t> this slide describes the hazards that may be associated with archaeological sites. Care should be taken in covering open holes e.g., wells). Old archaeological sites can also have hazardous materials that can be unsafe to work around.  The photograph depicted is of an open well that is masked by overgrown vegetation.  [</a:t>
            </a:r>
            <a:r>
              <a:rPr lang="en-US" sz="2400" b="1" kern="1200" dirty="0">
                <a:solidFill>
                  <a:schemeClr val="tx1"/>
                </a:solidFill>
                <a:latin typeface="+mn-lt"/>
                <a:ea typeface="+mn-ea"/>
                <a:cs typeface="+mn-cs"/>
              </a:rPr>
              <a:t>NOTE: Pictures can be replaced to reflect specific military installations</a:t>
            </a:r>
            <a:r>
              <a:rPr lang="en-US" sz="2400" kern="1200" dirty="0">
                <a:solidFill>
                  <a:schemeClr val="tx1"/>
                </a:solidFill>
                <a:latin typeface="+mn-lt"/>
                <a:ea typeface="+mn-ea"/>
                <a:cs typeface="+mn-cs"/>
              </a:rPr>
              <a:t>].</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that care should be taken when working around historic archaeological sites. </a:t>
            </a:r>
          </a:p>
          <a:p>
            <a:endParaRPr lang="en-US" dirty="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367D67-6D33-44BC-B355-3409E75661D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83971"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altLang="en-US" sz="2400" dirty="0"/>
              <a:t>Page 32 of Best Management Practices for Hardening Sites on DoD Lands, Legacy Project # 06-303, Heather Wagner, Laurie Rush, Ian Warden. March 2007</a:t>
            </a:r>
          </a:p>
          <a:p>
            <a:endParaRPr lang="en-US" altLang="en-US" sz="2400" dirty="0"/>
          </a:p>
          <a:p>
            <a:r>
              <a:rPr lang="en-US" sz="2400" b="1" kern="1200" dirty="0">
                <a:solidFill>
                  <a:schemeClr val="tx1"/>
                </a:solidFill>
                <a:latin typeface="+mn-lt"/>
                <a:ea typeface="+mn-ea"/>
                <a:cs typeface="+mn-cs"/>
              </a:rPr>
              <a:t>Slide 33</a:t>
            </a:r>
            <a:r>
              <a:rPr lang="en-US" sz="2400" kern="1200" dirty="0">
                <a:solidFill>
                  <a:schemeClr val="tx1"/>
                </a:solidFill>
                <a:latin typeface="+mn-lt"/>
                <a:ea typeface="+mn-ea"/>
                <a:cs typeface="+mn-cs"/>
              </a:rPr>
              <a:t> These slides shows an example of how one spiritual site was protected as well as to alleviate a safety hazard. The photographs depicted here are a series of shots showing the site before it was protected, the type of protection used and then what the site looked like after restoration. [</a:t>
            </a:r>
            <a:r>
              <a:rPr lang="en-US" sz="2400" b="1" kern="1200" dirty="0">
                <a:solidFill>
                  <a:schemeClr val="tx1"/>
                </a:solidFill>
                <a:latin typeface="+mn-lt"/>
                <a:ea typeface="+mn-ea"/>
                <a:cs typeface="+mn-cs"/>
              </a:rPr>
              <a:t>NOTE: Pictures can be replaced to reflect specific military installations</a:t>
            </a:r>
            <a:r>
              <a:rPr lang="en-US" sz="2400" kern="1200" dirty="0">
                <a:solidFill>
                  <a:schemeClr val="tx1"/>
                </a:solidFill>
                <a:latin typeface="+mn-lt"/>
                <a:ea typeface="+mn-ea"/>
                <a:cs typeface="+mn-cs"/>
              </a:rPr>
              <a:t>].</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that there are many ways to both protect a site without compromising safety. However this should only be done in close communications with the base CRM.  </a:t>
            </a:r>
          </a:p>
          <a:p>
            <a:endParaRPr lang="en-US" altLang="en-US" dirty="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42FD41-8A72-4F27-8C98-70AF24790D64}" type="slidenum">
              <a:rPr lang="en-US" altLang="en-US" smtClean="0"/>
              <a:pPr/>
              <a:t>33</a:t>
            </a:fld>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r>
              <a:rPr lang="en-US" sz="2400" b="1" kern="1200" dirty="0">
                <a:solidFill>
                  <a:schemeClr val="tx1"/>
                </a:solidFill>
                <a:latin typeface="+mn-lt"/>
                <a:ea typeface="+mn-ea"/>
                <a:cs typeface="+mn-cs"/>
              </a:rPr>
              <a:t>Slide 34</a:t>
            </a:r>
            <a:r>
              <a:rPr lang="en-US" sz="2400" kern="1200" dirty="0">
                <a:solidFill>
                  <a:schemeClr val="tx1"/>
                </a:solidFill>
                <a:latin typeface="+mn-lt"/>
                <a:ea typeface="+mn-ea"/>
                <a:cs typeface="+mn-cs"/>
              </a:rPr>
              <a:t> These next slides are examples of slides show examples of what the non-CRM professional should do if they are presented with a similar situation.</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that this is a possible scenario that could occur in the field. </a:t>
            </a:r>
            <a:endParaRPr lang="en-US" sz="2400" dirty="0"/>
          </a:p>
        </p:txBody>
      </p:sp>
      <p:sp>
        <p:nvSpPr>
          <p:cNvPr id="4" name="Slide Number Placeholder 3"/>
          <p:cNvSpPr>
            <a:spLocks noGrp="1"/>
          </p:cNvSpPr>
          <p:nvPr>
            <p:ph type="sldNum" sz="quarter" idx="10"/>
          </p:nvPr>
        </p:nvSpPr>
        <p:spPr/>
        <p:txBody>
          <a:bodyPr/>
          <a:lstStyle/>
          <a:p>
            <a:pPr>
              <a:defRPr/>
            </a:pPr>
            <a:fld id="{F446B9DA-180E-4885-B5EF-5B9339087A4E}"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r>
              <a:rPr lang="en-US" sz="2400" b="1" kern="1200" dirty="0">
                <a:solidFill>
                  <a:schemeClr val="tx1"/>
                </a:solidFill>
                <a:latin typeface="+mn-lt"/>
                <a:ea typeface="+mn-ea"/>
                <a:cs typeface="+mn-cs"/>
              </a:rPr>
              <a:t>Slide 35</a:t>
            </a:r>
            <a:r>
              <a:rPr lang="en-US" sz="2400" kern="1200" dirty="0">
                <a:solidFill>
                  <a:schemeClr val="tx1"/>
                </a:solidFill>
                <a:latin typeface="+mn-lt"/>
                <a:ea typeface="+mn-ea"/>
                <a:cs typeface="+mn-cs"/>
              </a:rPr>
              <a:t> This slide provides the answer to Scenario #1 on how the non-CRM professional should respond in this specific situation.</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how the non-CRM professional should react if faced with a similar situation.   </a:t>
            </a:r>
          </a:p>
          <a:p>
            <a:endParaRPr lang="en-US" dirty="0"/>
          </a:p>
        </p:txBody>
      </p:sp>
      <p:sp>
        <p:nvSpPr>
          <p:cNvPr id="4" name="Slide Number Placeholder 3"/>
          <p:cNvSpPr>
            <a:spLocks noGrp="1"/>
          </p:cNvSpPr>
          <p:nvPr>
            <p:ph type="sldNum" sz="quarter" idx="10"/>
          </p:nvPr>
        </p:nvSpPr>
        <p:spPr/>
        <p:txBody>
          <a:bodyPr/>
          <a:lstStyle/>
          <a:p>
            <a:pPr>
              <a:defRPr/>
            </a:pPr>
            <a:fld id="{F446B9DA-180E-4885-B5EF-5B9339087A4E}"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r>
              <a:rPr lang="en-US" sz="2400" b="1" kern="1200" dirty="0">
                <a:solidFill>
                  <a:schemeClr val="tx1"/>
                </a:solidFill>
                <a:latin typeface="+mn-lt"/>
                <a:ea typeface="+mn-ea"/>
                <a:cs typeface="+mn-cs"/>
              </a:rPr>
              <a:t>Slide 36</a:t>
            </a:r>
            <a:r>
              <a:rPr lang="en-US" sz="2400" kern="1200" dirty="0">
                <a:solidFill>
                  <a:schemeClr val="tx1"/>
                </a:solidFill>
                <a:latin typeface="+mn-lt"/>
                <a:ea typeface="+mn-ea"/>
                <a:cs typeface="+mn-cs"/>
              </a:rPr>
              <a:t> This slide is an example of what the non-CRM professional should do if they are presented with a similar situation.</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that this is a possible scenario that could occur in the field.  </a:t>
            </a:r>
          </a:p>
          <a:p>
            <a:endParaRPr lang="en-US" dirty="0"/>
          </a:p>
        </p:txBody>
      </p:sp>
      <p:sp>
        <p:nvSpPr>
          <p:cNvPr id="4" name="Slide Number Placeholder 3"/>
          <p:cNvSpPr>
            <a:spLocks noGrp="1"/>
          </p:cNvSpPr>
          <p:nvPr>
            <p:ph type="sldNum" sz="quarter" idx="10"/>
          </p:nvPr>
        </p:nvSpPr>
        <p:spPr/>
        <p:txBody>
          <a:bodyPr/>
          <a:lstStyle/>
          <a:p>
            <a:pPr>
              <a:defRPr/>
            </a:pPr>
            <a:fld id="{F446B9DA-180E-4885-B5EF-5B9339087A4E}"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r>
              <a:rPr lang="en-US" sz="2400" b="1" kern="1200" dirty="0">
                <a:solidFill>
                  <a:schemeClr val="tx1"/>
                </a:solidFill>
                <a:latin typeface="+mn-lt"/>
                <a:ea typeface="+mn-ea"/>
                <a:cs typeface="+mn-cs"/>
              </a:rPr>
              <a:t>Slide 37</a:t>
            </a:r>
            <a:r>
              <a:rPr lang="en-US" sz="2400" kern="1200" dirty="0">
                <a:solidFill>
                  <a:schemeClr val="tx1"/>
                </a:solidFill>
                <a:latin typeface="+mn-lt"/>
                <a:ea typeface="+mn-ea"/>
                <a:cs typeface="+mn-cs"/>
              </a:rPr>
              <a:t> This slide provides the answer to Scenario #2 on how the non-CRM professional should respond in this specific situation.</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how the non-CRM professional should react if faced with a similar situation.   </a:t>
            </a:r>
          </a:p>
          <a:p>
            <a:endParaRPr lang="en-US" dirty="0"/>
          </a:p>
        </p:txBody>
      </p:sp>
      <p:sp>
        <p:nvSpPr>
          <p:cNvPr id="4" name="Slide Number Placeholder 3"/>
          <p:cNvSpPr>
            <a:spLocks noGrp="1"/>
          </p:cNvSpPr>
          <p:nvPr>
            <p:ph type="sldNum" sz="quarter" idx="10"/>
          </p:nvPr>
        </p:nvSpPr>
        <p:spPr/>
        <p:txBody>
          <a:bodyPr/>
          <a:lstStyle/>
          <a:p>
            <a:pPr>
              <a:defRPr/>
            </a:pPr>
            <a:fld id="{F446B9DA-180E-4885-B5EF-5B9339087A4E}"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r>
              <a:rPr lang="en-US" sz="2400" b="1" kern="1200" dirty="0">
                <a:solidFill>
                  <a:schemeClr val="tx1"/>
                </a:solidFill>
                <a:latin typeface="+mn-lt"/>
                <a:ea typeface="+mn-ea"/>
                <a:cs typeface="+mn-cs"/>
              </a:rPr>
              <a:t>Slide 38</a:t>
            </a:r>
            <a:r>
              <a:rPr lang="en-US" sz="2400" kern="1200" dirty="0">
                <a:solidFill>
                  <a:schemeClr val="tx1"/>
                </a:solidFill>
                <a:latin typeface="+mn-lt"/>
                <a:ea typeface="+mn-ea"/>
                <a:cs typeface="+mn-cs"/>
              </a:rPr>
              <a:t> This slide is an example of what the non-CRM professional should do if they are presented with a similar situation.</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that this is a possible scenario that could occur in the field.  </a:t>
            </a:r>
          </a:p>
          <a:p>
            <a:endParaRPr lang="en-US" dirty="0"/>
          </a:p>
        </p:txBody>
      </p:sp>
      <p:sp>
        <p:nvSpPr>
          <p:cNvPr id="4" name="Slide Number Placeholder 3"/>
          <p:cNvSpPr>
            <a:spLocks noGrp="1"/>
          </p:cNvSpPr>
          <p:nvPr>
            <p:ph type="sldNum" sz="quarter" idx="10"/>
          </p:nvPr>
        </p:nvSpPr>
        <p:spPr/>
        <p:txBody>
          <a:bodyPr/>
          <a:lstStyle/>
          <a:p>
            <a:pPr>
              <a:defRPr/>
            </a:pPr>
            <a:fld id="{F446B9DA-180E-4885-B5EF-5B9339087A4E}"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r>
              <a:rPr lang="en-US" sz="2400" b="1" kern="1200" dirty="0">
                <a:solidFill>
                  <a:schemeClr val="tx1"/>
                </a:solidFill>
                <a:latin typeface="+mn-lt"/>
                <a:ea typeface="+mn-ea"/>
                <a:cs typeface="+mn-cs"/>
              </a:rPr>
              <a:t>Slide 39</a:t>
            </a:r>
            <a:r>
              <a:rPr lang="en-US" sz="2400" kern="1200" dirty="0">
                <a:solidFill>
                  <a:schemeClr val="tx1"/>
                </a:solidFill>
                <a:latin typeface="+mn-lt"/>
                <a:ea typeface="+mn-ea"/>
                <a:cs typeface="+mn-cs"/>
              </a:rPr>
              <a:t> This slide provides the answer to Scenario #3 on how the non-CRM professional should respond in this specific situation.</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how the non-CRM professional should react if faced with a similar situation.   </a:t>
            </a:r>
          </a:p>
          <a:p>
            <a:endParaRPr lang="en-US" dirty="0"/>
          </a:p>
        </p:txBody>
      </p:sp>
      <p:sp>
        <p:nvSpPr>
          <p:cNvPr id="4" name="Slide Number Placeholder 3"/>
          <p:cNvSpPr>
            <a:spLocks noGrp="1"/>
          </p:cNvSpPr>
          <p:nvPr>
            <p:ph type="sldNum" sz="quarter" idx="10"/>
          </p:nvPr>
        </p:nvSpPr>
        <p:spPr/>
        <p:txBody>
          <a:bodyPr/>
          <a:lstStyle/>
          <a:p>
            <a:pPr>
              <a:defRPr/>
            </a:pPr>
            <a:fld id="{F446B9DA-180E-4885-B5EF-5B9339087A4E}"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53251"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sz="2400" b="1" kern="1200" dirty="0">
                <a:solidFill>
                  <a:schemeClr val="tx1"/>
                </a:solidFill>
                <a:latin typeface="+mn-lt"/>
                <a:ea typeface="+mn-ea"/>
                <a:cs typeface="+mn-cs"/>
              </a:rPr>
              <a:t>Slide 4</a:t>
            </a:r>
            <a:r>
              <a:rPr lang="en-US" sz="2400" kern="1200" dirty="0">
                <a:solidFill>
                  <a:schemeClr val="tx1"/>
                </a:solidFill>
                <a:latin typeface="+mn-lt"/>
                <a:ea typeface="+mn-ea"/>
                <a:cs typeface="+mn-cs"/>
              </a:rPr>
              <a:t> describes that legislative mandates require installations to protect cultural resources and are supported by leadership. Resources (documents) are available as well as support personnel (CRM specialists) to address cultural resource needs. The non-CRM professional should be encouraged to know the leadership who can support the efforts of cultural resource preservation. The photograph depicts an example of military barracks. [</a:t>
            </a:r>
            <a:r>
              <a:rPr lang="en-US" sz="2400" b="1" kern="1200" dirty="0">
                <a:solidFill>
                  <a:schemeClr val="tx1"/>
                </a:solidFill>
                <a:latin typeface="+mn-lt"/>
                <a:ea typeface="+mn-ea"/>
                <a:cs typeface="+mn-cs"/>
              </a:rPr>
              <a:t>NOTE: Pictures can be replaced to reflect specific military installations</a:t>
            </a:r>
            <a:r>
              <a:rPr lang="en-US" sz="2400" kern="1200" dirty="0">
                <a:solidFill>
                  <a:schemeClr val="tx1"/>
                </a:solidFill>
                <a:latin typeface="+mn-lt"/>
                <a:ea typeface="+mn-ea"/>
                <a:cs typeface="+mn-cs"/>
              </a:rPr>
              <a:t>]</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Key talking points from this slide are that the DoD has an obligation to preserve publicly owned resources for now and for the future. It is the responsibility of all DoD employees to preserve their heritage.</a:t>
            </a:r>
            <a:endParaRPr lang="en-US" altLang="en-US" sz="2400"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2523EA-CD7A-4010-815C-F3DFD9D5D4F5}" type="slidenum">
              <a:rPr lang="en-US" altLang="en-US" smtClean="0"/>
              <a:pPr/>
              <a:t>4</a:t>
            </a:fld>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r>
              <a:rPr lang="en-US" sz="2400" b="1" kern="1200" dirty="0">
                <a:solidFill>
                  <a:schemeClr val="tx1"/>
                </a:solidFill>
                <a:latin typeface="+mn-lt"/>
                <a:ea typeface="+mn-ea"/>
                <a:cs typeface="+mn-cs"/>
              </a:rPr>
              <a:t>Slide 40</a:t>
            </a:r>
            <a:r>
              <a:rPr lang="en-US" sz="2400" kern="1200" dirty="0">
                <a:solidFill>
                  <a:schemeClr val="tx1"/>
                </a:solidFill>
                <a:latin typeface="+mn-lt"/>
                <a:ea typeface="+mn-ea"/>
                <a:cs typeface="+mn-cs"/>
              </a:rPr>
              <a:t> This slide is an example of what the non-CRM professional should do if they are presented with a similar situation.</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that this is a possible scenario that could occur in the field.  </a:t>
            </a:r>
          </a:p>
          <a:p>
            <a:endParaRPr lang="en-US" dirty="0"/>
          </a:p>
        </p:txBody>
      </p:sp>
      <p:sp>
        <p:nvSpPr>
          <p:cNvPr id="4" name="Slide Number Placeholder 3"/>
          <p:cNvSpPr>
            <a:spLocks noGrp="1"/>
          </p:cNvSpPr>
          <p:nvPr>
            <p:ph type="sldNum" sz="quarter" idx="10"/>
          </p:nvPr>
        </p:nvSpPr>
        <p:spPr/>
        <p:txBody>
          <a:bodyPr/>
          <a:lstStyle/>
          <a:p>
            <a:pPr>
              <a:defRPr/>
            </a:pPr>
            <a:fld id="{F446B9DA-180E-4885-B5EF-5B9339087A4E}"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r>
              <a:rPr lang="en-US" sz="2400" b="1" kern="1200" dirty="0">
                <a:solidFill>
                  <a:schemeClr val="tx1"/>
                </a:solidFill>
                <a:latin typeface="+mn-lt"/>
                <a:ea typeface="+mn-ea"/>
                <a:cs typeface="+mn-cs"/>
              </a:rPr>
              <a:t>Slide 41</a:t>
            </a:r>
            <a:r>
              <a:rPr lang="en-US" sz="2400" kern="1200" dirty="0">
                <a:solidFill>
                  <a:schemeClr val="tx1"/>
                </a:solidFill>
                <a:latin typeface="+mn-lt"/>
                <a:ea typeface="+mn-ea"/>
                <a:cs typeface="+mn-cs"/>
              </a:rPr>
              <a:t> This slide provides the answer to Scenario #4 on how the non-CRM professional should respond in this specific situation.</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how the non-CRM professional should react if faced with a similar situation.   </a:t>
            </a:r>
          </a:p>
          <a:p>
            <a:endParaRPr lang="en-US" dirty="0"/>
          </a:p>
        </p:txBody>
      </p:sp>
      <p:sp>
        <p:nvSpPr>
          <p:cNvPr id="4" name="Slide Number Placeholder 3"/>
          <p:cNvSpPr>
            <a:spLocks noGrp="1"/>
          </p:cNvSpPr>
          <p:nvPr>
            <p:ph type="sldNum" sz="quarter" idx="10"/>
          </p:nvPr>
        </p:nvSpPr>
        <p:spPr/>
        <p:txBody>
          <a:bodyPr/>
          <a:lstStyle/>
          <a:p>
            <a:pPr>
              <a:defRPr/>
            </a:pPr>
            <a:fld id="{F446B9DA-180E-4885-B5EF-5B9339087A4E}"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r>
              <a:rPr lang="en-US" sz="2400" b="1" kern="1200" dirty="0">
                <a:solidFill>
                  <a:schemeClr val="tx1"/>
                </a:solidFill>
                <a:latin typeface="+mn-lt"/>
                <a:ea typeface="+mn-ea"/>
                <a:cs typeface="+mn-cs"/>
              </a:rPr>
              <a:t>Slide 42</a:t>
            </a:r>
            <a:r>
              <a:rPr lang="en-US" sz="2400" kern="1200" dirty="0">
                <a:solidFill>
                  <a:schemeClr val="tx1"/>
                </a:solidFill>
                <a:latin typeface="+mn-lt"/>
                <a:ea typeface="+mn-ea"/>
                <a:cs typeface="+mn-cs"/>
              </a:rPr>
              <a:t> This slide is an example of what the non-CRM professional should do if they are presented with a similar situation.</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that this is a possible scenario that could occur in the field.  </a:t>
            </a:r>
          </a:p>
          <a:p>
            <a:endParaRPr lang="en-US" dirty="0"/>
          </a:p>
        </p:txBody>
      </p:sp>
      <p:sp>
        <p:nvSpPr>
          <p:cNvPr id="4" name="Slide Number Placeholder 3"/>
          <p:cNvSpPr>
            <a:spLocks noGrp="1"/>
          </p:cNvSpPr>
          <p:nvPr>
            <p:ph type="sldNum" sz="quarter" idx="10"/>
          </p:nvPr>
        </p:nvSpPr>
        <p:spPr/>
        <p:txBody>
          <a:bodyPr/>
          <a:lstStyle/>
          <a:p>
            <a:pPr>
              <a:defRPr/>
            </a:pPr>
            <a:fld id="{F446B9DA-180E-4885-B5EF-5B9339087A4E}"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r>
              <a:rPr lang="en-US" sz="2400" b="1" kern="1200" dirty="0">
                <a:solidFill>
                  <a:schemeClr val="tx1"/>
                </a:solidFill>
                <a:latin typeface="+mn-lt"/>
                <a:ea typeface="+mn-ea"/>
                <a:cs typeface="+mn-cs"/>
              </a:rPr>
              <a:t>Slide 43</a:t>
            </a:r>
            <a:r>
              <a:rPr lang="en-US" sz="2400" kern="1200" dirty="0">
                <a:solidFill>
                  <a:schemeClr val="tx1"/>
                </a:solidFill>
                <a:latin typeface="+mn-lt"/>
                <a:ea typeface="+mn-ea"/>
                <a:cs typeface="+mn-cs"/>
              </a:rPr>
              <a:t> This slide provides the answer to Scenario #5 on how the non-CRM professional should respond in this specific situation.</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how the non-CRM professional should react if faced with a similar situation.   </a:t>
            </a:r>
          </a:p>
          <a:p>
            <a:endParaRPr lang="en-US" dirty="0"/>
          </a:p>
        </p:txBody>
      </p:sp>
      <p:sp>
        <p:nvSpPr>
          <p:cNvPr id="4" name="Slide Number Placeholder 3"/>
          <p:cNvSpPr>
            <a:spLocks noGrp="1"/>
          </p:cNvSpPr>
          <p:nvPr>
            <p:ph type="sldNum" sz="quarter" idx="10"/>
          </p:nvPr>
        </p:nvSpPr>
        <p:spPr/>
        <p:txBody>
          <a:bodyPr/>
          <a:lstStyle/>
          <a:p>
            <a:pPr>
              <a:defRPr/>
            </a:pPr>
            <a:fld id="{F446B9DA-180E-4885-B5EF-5B9339087A4E}"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r>
              <a:rPr lang="en-US" sz="2400" b="1" kern="1200" dirty="0">
                <a:solidFill>
                  <a:schemeClr val="tx1"/>
                </a:solidFill>
                <a:latin typeface="+mn-lt"/>
                <a:ea typeface="+mn-ea"/>
                <a:cs typeface="+mn-cs"/>
              </a:rPr>
              <a:t>Slide 44</a:t>
            </a:r>
            <a:r>
              <a:rPr lang="en-US" sz="2400" kern="1200" dirty="0">
                <a:solidFill>
                  <a:schemeClr val="tx1"/>
                </a:solidFill>
                <a:latin typeface="+mn-lt"/>
                <a:ea typeface="+mn-ea"/>
                <a:cs typeface="+mn-cs"/>
              </a:rPr>
              <a:t> This slide is an example of what the non-CRM professional should do if they are presented with a similar situation.</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that this is a possible scenario that could occur in the field.  </a:t>
            </a:r>
          </a:p>
          <a:p>
            <a:endParaRPr lang="en-US" dirty="0"/>
          </a:p>
        </p:txBody>
      </p:sp>
      <p:sp>
        <p:nvSpPr>
          <p:cNvPr id="4" name="Slide Number Placeholder 3"/>
          <p:cNvSpPr>
            <a:spLocks noGrp="1"/>
          </p:cNvSpPr>
          <p:nvPr>
            <p:ph type="sldNum" sz="quarter" idx="10"/>
          </p:nvPr>
        </p:nvSpPr>
        <p:spPr/>
        <p:txBody>
          <a:bodyPr/>
          <a:lstStyle/>
          <a:p>
            <a:pPr>
              <a:defRPr/>
            </a:pPr>
            <a:fld id="{F446B9DA-180E-4885-B5EF-5B9339087A4E}"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r>
              <a:rPr lang="en-US" sz="2400" b="1" kern="1200" dirty="0">
                <a:solidFill>
                  <a:schemeClr val="tx1"/>
                </a:solidFill>
                <a:latin typeface="+mn-lt"/>
                <a:ea typeface="+mn-ea"/>
                <a:cs typeface="+mn-cs"/>
              </a:rPr>
              <a:t>Slide 45</a:t>
            </a:r>
            <a:r>
              <a:rPr lang="en-US" sz="2400" kern="1200" dirty="0">
                <a:solidFill>
                  <a:schemeClr val="tx1"/>
                </a:solidFill>
                <a:latin typeface="+mn-lt"/>
                <a:ea typeface="+mn-ea"/>
                <a:cs typeface="+mn-cs"/>
              </a:rPr>
              <a:t> This slide provides the answer to Scenario #6 on how the non-CRM professional should respond in this specific situation.</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how the non-CRM professional should react if faced with a similar situation. </a:t>
            </a:r>
            <a:endParaRPr lang="en-US" sz="2400" dirty="0"/>
          </a:p>
        </p:txBody>
      </p:sp>
      <p:sp>
        <p:nvSpPr>
          <p:cNvPr id="4" name="Slide Number Placeholder 3"/>
          <p:cNvSpPr>
            <a:spLocks noGrp="1"/>
          </p:cNvSpPr>
          <p:nvPr>
            <p:ph type="sldNum" sz="quarter" idx="10"/>
          </p:nvPr>
        </p:nvSpPr>
        <p:spPr/>
        <p:txBody>
          <a:bodyPr/>
          <a:lstStyle/>
          <a:p>
            <a:pPr>
              <a:defRPr/>
            </a:pPr>
            <a:fld id="{F446B9DA-180E-4885-B5EF-5B9339087A4E}"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r>
              <a:rPr lang="en-US" sz="2400" b="1" kern="1200" dirty="0">
                <a:solidFill>
                  <a:schemeClr val="tx1"/>
                </a:solidFill>
                <a:latin typeface="+mn-lt"/>
                <a:ea typeface="+mn-ea"/>
                <a:cs typeface="+mn-cs"/>
              </a:rPr>
              <a:t>Slide 46</a:t>
            </a:r>
            <a:r>
              <a:rPr lang="en-US" sz="2400" kern="1200" dirty="0">
                <a:solidFill>
                  <a:schemeClr val="tx1"/>
                </a:solidFill>
                <a:latin typeface="+mn-lt"/>
                <a:ea typeface="+mn-ea"/>
                <a:cs typeface="+mn-cs"/>
              </a:rPr>
              <a:t> This slide is an example of what the non-CRM professional should do if they are presented with a similar situation.</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that this is a possible scenario that could occur in the field.  </a:t>
            </a:r>
          </a:p>
          <a:p>
            <a:endParaRPr lang="en-US" dirty="0"/>
          </a:p>
        </p:txBody>
      </p:sp>
      <p:sp>
        <p:nvSpPr>
          <p:cNvPr id="4" name="Slide Number Placeholder 3"/>
          <p:cNvSpPr>
            <a:spLocks noGrp="1"/>
          </p:cNvSpPr>
          <p:nvPr>
            <p:ph type="sldNum" sz="quarter" idx="10"/>
          </p:nvPr>
        </p:nvSpPr>
        <p:spPr/>
        <p:txBody>
          <a:bodyPr/>
          <a:lstStyle/>
          <a:p>
            <a:pPr>
              <a:defRPr/>
            </a:pPr>
            <a:fld id="{F446B9DA-180E-4885-B5EF-5B9339087A4E}"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r>
              <a:rPr lang="en-US" sz="2400" b="1" kern="1200" dirty="0">
                <a:solidFill>
                  <a:schemeClr val="tx1"/>
                </a:solidFill>
                <a:latin typeface="+mn-lt"/>
                <a:ea typeface="+mn-ea"/>
                <a:cs typeface="+mn-cs"/>
              </a:rPr>
              <a:t>Slide 47</a:t>
            </a:r>
            <a:r>
              <a:rPr lang="en-US" sz="2400" kern="1200" dirty="0">
                <a:solidFill>
                  <a:schemeClr val="tx1"/>
                </a:solidFill>
                <a:latin typeface="+mn-lt"/>
                <a:ea typeface="+mn-ea"/>
                <a:cs typeface="+mn-cs"/>
              </a:rPr>
              <a:t> This slide provides the answer to Scenario #7 on how the non-CRM professional should respond in this specific situation.</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how the non-CRM professional should react if faced with a similar situation.   </a:t>
            </a:r>
          </a:p>
          <a:p>
            <a:endParaRPr lang="en-US" dirty="0"/>
          </a:p>
        </p:txBody>
      </p:sp>
      <p:sp>
        <p:nvSpPr>
          <p:cNvPr id="4" name="Slide Number Placeholder 3"/>
          <p:cNvSpPr>
            <a:spLocks noGrp="1"/>
          </p:cNvSpPr>
          <p:nvPr>
            <p:ph type="sldNum" sz="quarter" idx="10"/>
          </p:nvPr>
        </p:nvSpPr>
        <p:spPr/>
        <p:txBody>
          <a:bodyPr/>
          <a:lstStyle/>
          <a:p>
            <a:pPr>
              <a:defRPr/>
            </a:pPr>
            <a:fld id="{F446B9DA-180E-4885-B5EF-5B9339087A4E}"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r>
              <a:rPr lang="en-US" sz="2400" b="1" kern="1200" dirty="0">
                <a:solidFill>
                  <a:schemeClr val="tx1"/>
                </a:solidFill>
                <a:latin typeface="+mn-lt"/>
                <a:ea typeface="+mn-ea"/>
                <a:cs typeface="+mn-cs"/>
              </a:rPr>
              <a:t>Slide 48</a:t>
            </a:r>
            <a:r>
              <a:rPr lang="en-US" sz="2400" kern="1200" dirty="0">
                <a:solidFill>
                  <a:schemeClr val="tx1"/>
                </a:solidFill>
                <a:latin typeface="+mn-lt"/>
                <a:ea typeface="+mn-ea"/>
                <a:cs typeface="+mn-cs"/>
              </a:rPr>
              <a:t> This slide is an example of what the non-CRM professional should do if they are presented with a similar situation.</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that this is a possible scenario that could occur in the field.  </a:t>
            </a:r>
          </a:p>
          <a:p>
            <a:endParaRPr lang="en-US" dirty="0"/>
          </a:p>
        </p:txBody>
      </p:sp>
      <p:sp>
        <p:nvSpPr>
          <p:cNvPr id="4" name="Slide Number Placeholder 3"/>
          <p:cNvSpPr>
            <a:spLocks noGrp="1"/>
          </p:cNvSpPr>
          <p:nvPr>
            <p:ph type="sldNum" sz="quarter" idx="10"/>
          </p:nvPr>
        </p:nvSpPr>
        <p:spPr/>
        <p:txBody>
          <a:bodyPr/>
          <a:lstStyle/>
          <a:p>
            <a:pPr>
              <a:defRPr/>
            </a:pPr>
            <a:fld id="{F446B9DA-180E-4885-B5EF-5B9339087A4E}"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r>
              <a:rPr lang="en-US" sz="2400" b="1" kern="1200" dirty="0">
                <a:solidFill>
                  <a:schemeClr val="tx1"/>
                </a:solidFill>
                <a:latin typeface="+mn-lt"/>
                <a:ea typeface="+mn-ea"/>
                <a:cs typeface="+mn-cs"/>
              </a:rPr>
              <a:t>Slide 49</a:t>
            </a:r>
            <a:r>
              <a:rPr lang="en-US" sz="2400" kern="1200" dirty="0">
                <a:solidFill>
                  <a:schemeClr val="tx1"/>
                </a:solidFill>
                <a:latin typeface="+mn-lt"/>
                <a:ea typeface="+mn-ea"/>
                <a:cs typeface="+mn-cs"/>
              </a:rPr>
              <a:t> This slide provides the answer to Scenario #8 on how the non-CRM professional should respond in this specific situation.</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how the non-CRM professional should react if faced with a similar situation.   </a:t>
            </a:r>
          </a:p>
          <a:p>
            <a:endParaRPr lang="en-US" dirty="0"/>
          </a:p>
        </p:txBody>
      </p:sp>
      <p:sp>
        <p:nvSpPr>
          <p:cNvPr id="4" name="Slide Number Placeholder 3"/>
          <p:cNvSpPr>
            <a:spLocks noGrp="1"/>
          </p:cNvSpPr>
          <p:nvPr>
            <p:ph type="sldNum" sz="quarter" idx="10"/>
          </p:nvPr>
        </p:nvSpPr>
        <p:spPr/>
        <p:txBody>
          <a:bodyPr/>
          <a:lstStyle/>
          <a:p>
            <a:pPr>
              <a:defRPr/>
            </a:pPr>
            <a:fld id="{F446B9DA-180E-4885-B5EF-5B9339087A4E}"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54275"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sz="2400" b="1" kern="1200" dirty="0">
                <a:solidFill>
                  <a:schemeClr val="tx1"/>
                </a:solidFill>
                <a:latin typeface="+mn-lt"/>
                <a:ea typeface="+mn-ea"/>
                <a:cs typeface="+mn-cs"/>
              </a:rPr>
              <a:t>Slide 5</a:t>
            </a:r>
            <a:r>
              <a:rPr lang="en-US" sz="2400" kern="1200" dirty="0">
                <a:solidFill>
                  <a:schemeClr val="tx1"/>
                </a:solidFill>
                <a:latin typeface="+mn-lt"/>
                <a:ea typeface="+mn-ea"/>
                <a:cs typeface="+mn-cs"/>
              </a:rPr>
              <a:t> emphasizes what field personnel can and should do to avoid impacting and disturbing cultural resources. Planning ahead, communicating concerns to the appropriate individuals and understanding the location of cultural resources near a work area are critical. The photograph depicts installation personnel conducting an initial site survey in the field. [</a:t>
            </a:r>
            <a:r>
              <a:rPr lang="en-US" sz="2400" b="1" kern="1200" dirty="0">
                <a:solidFill>
                  <a:schemeClr val="tx1"/>
                </a:solidFill>
                <a:latin typeface="+mn-lt"/>
                <a:ea typeface="+mn-ea"/>
                <a:cs typeface="+mn-cs"/>
              </a:rPr>
              <a:t>NOTE: Pictures can be replaced to reflect specific military installations</a:t>
            </a:r>
            <a:r>
              <a:rPr lang="en-US" sz="2400" kern="1200" dirty="0">
                <a:solidFill>
                  <a:schemeClr val="tx1"/>
                </a:solidFill>
                <a:latin typeface="+mn-lt"/>
                <a:ea typeface="+mn-ea"/>
                <a:cs typeface="+mn-cs"/>
              </a:rPr>
              <a:t>]</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Key talking points from this slide are that all service members of the DoD need to be aware of all the different resources at their disposal and that communication is key to success. </a:t>
            </a:r>
          </a:p>
          <a:p>
            <a:endParaRPr lang="en-US" altLang="en-US" dirty="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A2C328-E80F-4BCA-959F-A4BDD4DD06F9}" type="slidenum">
              <a:rPr lang="en-US" altLang="en-US" smtClean="0"/>
              <a:pPr/>
              <a:t>5</a:t>
            </a:fld>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r>
              <a:rPr lang="en-US" sz="2400" b="1" kern="1200" dirty="0">
                <a:solidFill>
                  <a:schemeClr val="tx1"/>
                </a:solidFill>
                <a:latin typeface="+mn-lt"/>
                <a:ea typeface="+mn-ea"/>
                <a:cs typeface="+mn-cs"/>
              </a:rPr>
              <a:t>Slide 50</a:t>
            </a:r>
            <a:r>
              <a:rPr lang="en-US" sz="2400" kern="1200" dirty="0">
                <a:solidFill>
                  <a:schemeClr val="tx1"/>
                </a:solidFill>
                <a:latin typeface="+mn-lt"/>
                <a:ea typeface="+mn-ea"/>
                <a:cs typeface="+mn-cs"/>
              </a:rPr>
              <a:t> This slide is an example of what the non-CRM professional should do if they are presented with a similar situation.</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that this is a possible scenario that could occur in the field. </a:t>
            </a:r>
            <a:endParaRPr lang="en-US" sz="2400" dirty="0"/>
          </a:p>
        </p:txBody>
      </p:sp>
      <p:sp>
        <p:nvSpPr>
          <p:cNvPr id="4" name="Slide Number Placeholder 3"/>
          <p:cNvSpPr>
            <a:spLocks noGrp="1"/>
          </p:cNvSpPr>
          <p:nvPr>
            <p:ph type="sldNum" sz="quarter" idx="10"/>
          </p:nvPr>
        </p:nvSpPr>
        <p:spPr/>
        <p:txBody>
          <a:bodyPr/>
          <a:lstStyle/>
          <a:p>
            <a:pPr>
              <a:defRPr/>
            </a:pPr>
            <a:fld id="{F446B9DA-180E-4885-B5EF-5B9339087A4E}" type="slidenum">
              <a:rPr lang="en-US" smtClean="0"/>
              <a:pPr>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r>
              <a:rPr lang="en-US" sz="2400" b="1" kern="1200" dirty="0">
                <a:solidFill>
                  <a:schemeClr val="tx1"/>
                </a:solidFill>
                <a:latin typeface="+mn-lt"/>
                <a:ea typeface="+mn-ea"/>
                <a:cs typeface="+mn-cs"/>
              </a:rPr>
              <a:t>Slide 51</a:t>
            </a:r>
            <a:r>
              <a:rPr lang="en-US" sz="2400" kern="1200" dirty="0">
                <a:solidFill>
                  <a:schemeClr val="tx1"/>
                </a:solidFill>
                <a:latin typeface="+mn-lt"/>
                <a:ea typeface="+mn-ea"/>
                <a:cs typeface="+mn-cs"/>
              </a:rPr>
              <a:t> This slide provides the answer to Scenario #9 on how the non-CRM professional should respond in this specific situation.</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how the non-CRM professional should react if faced with a similar situation.   </a:t>
            </a:r>
          </a:p>
          <a:p>
            <a:endParaRPr lang="en-US" dirty="0"/>
          </a:p>
        </p:txBody>
      </p:sp>
      <p:sp>
        <p:nvSpPr>
          <p:cNvPr id="4" name="Slide Number Placeholder 3"/>
          <p:cNvSpPr>
            <a:spLocks noGrp="1"/>
          </p:cNvSpPr>
          <p:nvPr>
            <p:ph type="sldNum" sz="quarter" idx="10"/>
          </p:nvPr>
        </p:nvSpPr>
        <p:spPr/>
        <p:txBody>
          <a:bodyPr/>
          <a:lstStyle/>
          <a:p>
            <a:pPr>
              <a:defRPr/>
            </a:pPr>
            <a:fld id="{F446B9DA-180E-4885-B5EF-5B9339087A4E}" type="slidenum">
              <a:rPr lang="en-US" smtClean="0"/>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r>
              <a:rPr lang="en-US" sz="2400" b="1" kern="1200" dirty="0">
                <a:solidFill>
                  <a:schemeClr val="tx1"/>
                </a:solidFill>
                <a:latin typeface="+mn-lt"/>
                <a:ea typeface="+mn-ea"/>
                <a:cs typeface="+mn-cs"/>
              </a:rPr>
              <a:t>Slide 52</a:t>
            </a:r>
            <a:r>
              <a:rPr lang="en-US" sz="2400" kern="1200" dirty="0">
                <a:solidFill>
                  <a:schemeClr val="tx1"/>
                </a:solidFill>
                <a:latin typeface="+mn-lt"/>
                <a:ea typeface="+mn-ea"/>
                <a:cs typeface="+mn-cs"/>
              </a:rPr>
              <a:t> This slide is an example of what the non-CRM professional should do if they are presented with a similar situation.</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that this is a possible scenario that could occur in the field.  </a:t>
            </a:r>
          </a:p>
          <a:p>
            <a:endParaRPr lang="en-US" dirty="0"/>
          </a:p>
        </p:txBody>
      </p:sp>
      <p:sp>
        <p:nvSpPr>
          <p:cNvPr id="4" name="Slide Number Placeholder 3"/>
          <p:cNvSpPr>
            <a:spLocks noGrp="1"/>
          </p:cNvSpPr>
          <p:nvPr>
            <p:ph type="sldNum" sz="quarter" idx="10"/>
          </p:nvPr>
        </p:nvSpPr>
        <p:spPr/>
        <p:txBody>
          <a:bodyPr/>
          <a:lstStyle/>
          <a:p>
            <a:pPr>
              <a:defRPr/>
            </a:pPr>
            <a:fld id="{F446B9DA-180E-4885-B5EF-5B9339087A4E}"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r>
              <a:rPr lang="en-US" sz="2400" b="1" kern="1200" dirty="0">
                <a:solidFill>
                  <a:schemeClr val="tx1"/>
                </a:solidFill>
                <a:latin typeface="+mn-lt"/>
                <a:ea typeface="+mn-ea"/>
                <a:cs typeface="+mn-cs"/>
              </a:rPr>
              <a:t>Slide 53</a:t>
            </a:r>
            <a:r>
              <a:rPr lang="en-US" sz="2400" kern="1200" dirty="0">
                <a:solidFill>
                  <a:schemeClr val="tx1"/>
                </a:solidFill>
                <a:latin typeface="+mn-lt"/>
                <a:ea typeface="+mn-ea"/>
                <a:cs typeface="+mn-cs"/>
              </a:rPr>
              <a:t> This slide provides the answer to Scenario #10 on how the non-CRM professional should respond in this specific situation.</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how the non-CRM professional should react if faced with a similar situation.   </a:t>
            </a:r>
          </a:p>
          <a:p>
            <a:endParaRPr lang="en-US" dirty="0"/>
          </a:p>
        </p:txBody>
      </p:sp>
      <p:sp>
        <p:nvSpPr>
          <p:cNvPr id="4" name="Slide Number Placeholder 3"/>
          <p:cNvSpPr>
            <a:spLocks noGrp="1"/>
          </p:cNvSpPr>
          <p:nvPr>
            <p:ph type="sldNum" sz="quarter" idx="10"/>
          </p:nvPr>
        </p:nvSpPr>
        <p:spPr/>
        <p:txBody>
          <a:bodyPr/>
          <a:lstStyle/>
          <a:p>
            <a:pPr>
              <a:defRPr/>
            </a:pPr>
            <a:fld id="{F446B9DA-180E-4885-B5EF-5B9339087A4E}"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r>
              <a:rPr lang="en-US" sz="2400" b="1" kern="1200" dirty="0">
                <a:solidFill>
                  <a:schemeClr val="tx1"/>
                </a:solidFill>
                <a:latin typeface="+mn-lt"/>
                <a:ea typeface="+mn-ea"/>
                <a:cs typeface="+mn-cs"/>
              </a:rPr>
              <a:t>Slide 54</a:t>
            </a:r>
            <a:r>
              <a:rPr lang="en-US" sz="2400" kern="1200" dirty="0">
                <a:solidFill>
                  <a:schemeClr val="tx1"/>
                </a:solidFill>
                <a:latin typeface="+mn-lt"/>
                <a:ea typeface="+mn-ea"/>
                <a:cs typeface="+mn-cs"/>
              </a:rPr>
              <a:t> The intent of this slide is to get the non-CRM professional to check with the CRM prior to a project to avoid potential missteps in the field that could lead to the damage or destruction of a cultural resource.</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to stop and ask how the proposed project could affect cultural resources. </a:t>
            </a:r>
            <a:endParaRPr lang="en-US" sz="2400" dirty="0"/>
          </a:p>
        </p:txBody>
      </p:sp>
      <p:sp>
        <p:nvSpPr>
          <p:cNvPr id="4" name="Slide Number Placeholder 3"/>
          <p:cNvSpPr>
            <a:spLocks noGrp="1"/>
          </p:cNvSpPr>
          <p:nvPr>
            <p:ph type="sldNum" sz="quarter" idx="10"/>
          </p:nvPr>
        </p:nvSpPr>
        <p:spPr/>
        <p:txBody>
          <a:bodyPr/>
          <a:lstStyle/>
          <a:p>
            <a:pPr>
              <a:defRPr/>
            </a:pPr>
            <a:fld id="{F446B9DA-180E-4885-B5EF-5B9339087A4E}"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88067"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altLang="en-US" sz="2400" dirty="0"/>
              <a:t>Check ICRMP or other guidelines for establishing buffer – 50 meters is often suggested for human remains.</a:t>
            </a:r>
          </a:p>
          <a:p>
            <a:endParaRPr lang="en-US" sz="2400" b="1" kern="1200" dirty="0">
              <a:solidFill>
                <a:schemeClr val="tx1"/>
              </a:solidFill>
              <a:latin typeface="+mn-lt"/>
              <a:ea typeface="+mn-ea"/>
              <a:cs typeface="+mn-cs"/>
            </a:endParaRPr>
          </a:p>
          <a:p>
            <a:r>
              <a:rPr lang="en-US" sz="2400" b="1" kern="1200" dirty="0">
                <a:solidFill>
                  <a:schemeClr val="tx1"/>
                </a:solidFill>
                <a:latin typeface="+mn-lt"/>
                <a:ea typeface="+mn-ea"/>
                <a:cs typeface="+mn-cs"/>
              </a:rPr>
              <a:t>Slide 55</a:t>
            </a:r>
            <a:r>
              <a:rPr lang="en-US" sz="2400" kern="1200" dirty="0">
                <a:solidFill>
                  <a:schemeClr val="tx1"/>
                </a:solidFill>
                <a:latin typeface="+mn-lt"/>
                <a:ea typeface="+mn-ea"/>
                <a:cs typeface="+mn-cs"/>
              </a:rPr>
              <a:t> This slide describes the process that should be taken if the non-CRM discovers human remains. </a:t>
            </a:r>
            <a:r>
              <a:rPr lang="en-US" sz="2400" b="1" i="1" kern="1200" dirty="0">
                <a:solidFill>
                  <a:schemeClr val="tx1"/>
                </a:solidFill>
                <a:latin typeface="+mn-lt"/>
                <a:ea typeface="+mn-ea"/>
                <a:cs typeface="+mn-cs"/>
              </a:rPr>
              <a:t>If there is any question</a:t>
            </a:r>
            <a:r>
              <a:rPr lang="en-US" sz="2400" kern="1200" dirty="0">
                <a:solidFill>
                  <a:schemeClr val="tx1"/>
                </a:solidFill>
                <a:latin typeface="+mn-lt"/>
                <a:ea typeface="+mn-ea"/>
                <a:cs typeface="+mn-cs"/>
              </a:rPr>
              <a:t> as to whether observed bones may be human remains, the CRM should be immediately contacted and work should stop until the remains can be identified as non-human. The photographs depicted (from top to bottom) are as follows: range briefing, simulated burial pit to aid in CRM diagnostic training. [</a:t>
            </a:r>
            <a:r>
              <a:rPr lang="en-US" sz="2400" b="1" kern="1200" dirty="0">
                <a:solidFill>
                  <a:schemeClr val="tx1"/>
                </a:solidFill>
                <a:latin typeface="+mn-lt"/>
                <a:ea typeface="+mn-ea"/>
                <a:cs typeface="+mn-cs"/>
              </a:rPr>
              <a:t>NOTE: Pictures can be replaced to reflect specific military installations</a:t>
            </a:r>
            <a:r>
              <a:rPr lang="en-US" sz="2400" kern="1200" dirty="0">
                <a:solidFill>
                  <a:schemeClr val="tx1"/>
                </a:solidFill>
                <a:latin typeface="+mn-lt"/>
                <a:ea typeface="+mn-ea"/>
                <a:cs typeface="+mn-cs"/>
              </a:rPr>
              <a:t>].</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that work should stop immediately and the CRM should be contacted immediately. </a:t>
            </a:r>
          </a:p>
          <a:p>
            <a:endParaRPr lang="en-US" altLang="en-US" dirty="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990661-F4B9-415D-AD7C-93FDA2EAC94A}" type="slidenum">
              <a:rPr lang="en-US" altLang="en-US" smtClean="0"/>
              <a:pPr/>
              <a:t>55</a:t>
            </a:fld>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89091"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sz="2400" b="1" kern="1200" dirty="0">
                <a:solidFill>
                  <a:schemeClr val="tx1"/>
                </a:solidFill>
                <a:latin typeface="+mn-lt"/>
                <a:ea typeface="+mn-ea"/>
                <a:cs typeface="+mn-cs"/>
              </a:rPr>
              <a:t>Slide 56</a:t>
            </a:r>
            <a:r>
              <a:rPr lang="en-US" sz="2400" kern="1200" dirty="0">
                <a:solidFill>
                  <a:schemeClr val="tx1"/>
                </a:solidFill>
                <a:latin typeface="+mn-lt"/>
                <a:ea typeface="+mn-ea"/>
                <a:cs typeface="+mn-cs"/>
              </a:rPr>
              <a:t> Animal bone, such as modern deer, dogs, and common mammals are often encountered in the field.  However, certain skeletal elements of humans may look like animal bones. Regardless, </a:t>
            </a:r>
            <a:r>
              <a:rPr lang="en-US" sz="2400" b="1" i="1" kern="1200" dirty="0">
                <a:solidFill>
                  <a:schemeClr val="tx1"/>
                </a:solidFill>
                <a:latin typeface="+mn-lt"/>
                <a:ea typeface="+mn-ea"/>
                <a:cs typeface="+mn-cs"/>
              </a:rPr>
              <a:t>if there is any question</a:t>
            </a:r>
            <a:r>
              <a:rPr lang="en-US" sz="2400" kern="1200" dirty="0">
                <a:solidFill>
                  <a:schemeClr val="tx1"/>
                </a:solidFill>
                <a:latin typeface="+mn-lt"/>
                <a:ea typeface="+mn-ea"/>
                <a:cs typeface="+mn-cs"/>
              </a:rPr>
              <a:t> </a:t>
            </a:r>
            <a:r>
              <a:rPr lang="en-US" sz="2400" b="1" i="1" kern="1200" dirty="0">
                <a:solidFill>
                  <a:schemeClr val="tx1"/>
                </a:solidFill>
                <a:latin typeface="+mn-lt"/>
                <a:ea typeface="+mn-ea"/>
                <a:cs typeface="+mn-cs"/>
              </a:rPr>
              <a:t>stop work immediately</a:t>
            </a:r>
            <a:r>
              <a:rPr lang="en-US" sz="2400" kern="1200" dirty="0">
                <a:solidFill>
                  <a:schemeClr val="tx1"/>
                </a:solidFill>
                <a:latin typeface="+mn-lt"/>
                <a:ea typeface="+mn-ea"/>
                <a:cs typeface="+mn-cs"/>
              </a:rPr>
              <a:t>. The CRM should be immediately contacted, and work should stop until the bone can be identified as non-human. Animal bone is often associated with archaeological sites. The presence of artifacts in association with the bone might suggest an archaeological site and this should be noted and reported. </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that work should stop immediately, and the CRM should be contacted immediately. </a:t>
            </a:r>
          </a:p>
          <a:p>
            <a:endParaRPr lang="en-US" altLang="en-US" dirty="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748383-B5F0-4493-89DA-E186D896615A}" type="slidenum">
              <a:rPr lang="en-US" altLang="en-US" smtClean="0"/>
              <a:pPr/>
              <a:t>56</a:t>
            </a:fld>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91139"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sz="2400" b="1" kern="1200" dirty="0">
                <a:solidFill>
                  <a:schemeClr val="tx1"/>
                </a:solidFill>
                <a:latin typeface="+mn-lt"/>
                <a:ea typeface="+mn-ea"/>
                <a:cs typeface="+mn-cs"/>
              </a:rPr>
              <a:t>Slide 57</a:t>
            </a:r>
            <a:r>
              <a:rPr lang="en-US" sz="2400" kern="1200" dirty="0">
                <a:solidFill>
                  <a:schemeClr val="tx1"/>
                </a:solidFill>
                <a:latin typeface="+mn-lt"/>
                <a:ea typeface="+mn-ea"/>
                <a:cs typeface="+mn-cs"/>
              </a:rPr>
              <a:t> This slide shows DoD and Military Services policies that provide guidelines for cultural resources management.  </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that existing policies support the management of cultural resources on DoD property. Your installation CRM can direct you to additional reading material available as well as installation, region, or Service-specific guidance.</a:t>
            </a:r>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BD1182-0705-4707-ABEF-2CAAB2708370}" type="slidenum">
              <a:rPr lang="en-US" altLang="en-US" smtClean="0"/>
              <a:pPr/>
              <a:t>57</a:t>
            </a:fld>
            <a:endParaRPr lang="en-US"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91139"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sz="2400" b="1" kern="1200" dirty="0">
                <a:solidFill>
                  <a:schemeClr val="tx1"/>
                </a:solidFill>
                <a:latin typeface="+mn-lt"/>
                <a:ea typeface="+mn-ea"/>
                <a:cs typeface="+mn-cs"/>
              </a:rPr>
              <a:t>Slide 58</a:t>
            </a:r>
            <a:r>
              <a:rPr lang="en-US" sz="2400" kern="1200" dirty="0">
                <a:solidFill>
                  <a:schemeClr val="tx1"/>
                </a:solidFill>
                <a:latin typeface="+mn-lt"/>
                <a:ea typeface="+mn-ea"/>
                <a:cs typeface="+mn-cs"/>
              </a:rPr>
              <a:t> This slide shows DoD and Military Services guidance for cultural property protection.  </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that existing guidance supports the protection of cultural resources on DoD property. Your installation CRM can direct you to additional reading material available as well as installation, region, or Service-specific guidance.</a:t>
            </a:r>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BD1182-0705-4707-ABEF-2CAAB2708370}" type="slidenum">
              <a:rPr lang="en-US" altLang="en-US" smtClean="0"/>
              <a:pPr/>
              <a:t>58</a:t>
            </a:fld>
            <a:endParaRPr lang="en-US" altLang="en-US" dirty="0"/>
          </a:p>
        </p:txBody>
      </p:sp>
    </p:spTree>
    <p:extLst>
      <p:ext uri="{BB962C8B-B14F-4D97-AF65-F5344CB8AC3E}">
        <p14:creationId xmlns:p14="http://schemas.microsoft.com/office/powerpoint/2010/main" val="28790463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92163"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altLang="en-US" sz="2400" dirty="0"/>
              <a:t>These pocket cards and posters can serve as a refresher for this course and help increase cultural resource awareness in general. </a:t>
            </a:r>
          </a:p>
          <a:p>
            <a:endParaRPr lang="en-US" altLang="en-US" sz="2400" dirty="0"/>
          </a:p>
          <a:p>
            <a:r>
              <a:rPr lang="en-US" sz="2400" b="1" kern="1200" dirty="0">
                <a:solidFill>
                  <a:schemeClr val="tx1"/>
                </a:solidFill>
                <a:latin typeface="+mn-lt"/>
                <a:ea typeface="+mn-ea"/>
                <a:cs typeface="+mn-cs"/>
              </a:rPr>
              <a:t>Slide 59</a:t>
            </a:r>
            <a:r>
              <a:rPr lang="en-US" sz="2400" kern="1200" dirty="0">
                <a:solidFill>
                  <a:schemeClr val="tx1"/>
                </a:solidFill>
                <a:latin typeface="+mn-lt"/>
                <a:ea typeface="+mn-ea"/>
                <a:cs typeface="+mn-cs"/>
              </a:rPr>
              <a:t> this slide shows a pocket guide for quick field reference for appropriate actions as well as a cultural</a:t>
            </a:r>
            <a:r>
              <a:rPr lang="en-US" sz="2400" kern="1200" baseline="0" dirty="0">
                <a:solidFill>
                  <a:schemeClr val="tx1"/>
                </a:solidFill>
                <a:latin typeface="+mn-lt"/>
                <a:ea typeface="+mn-ea"/>
                <a:cs typeface="+mn-cs"/>
              </a:rPr>
              <a:t> resources awareness</a:t>
            </a:r>
            <a:r>
              <a:rPr lang="en-US" sz="2400" kern="1200" dirty="0">
                <a:solidFill>
                  <a:schemeClr val="tx1"/>
                </a:solidFill>
                <a:latin typeface="+mn-lt"/>
                <a:ea typeface="+mn-ea"/>
                <a:cs typeface="+mn-cs"/>
              </a:rPr>
              <a:t> poster suggested to enhance awareness to protect cultural resources.  </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A key talking point from this slide is that protection of cultural resources is the responsibility of all persons working on an installation. Once cultural resources are destroyed, they cannot be replaced.</a:t>
            </a:r>
            <a:endParaRPr lang="en-US" altLang="en-US" sz="2400" dirty="0"/>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F1C456-DE40-4C88-8A58-5942C730D95F}" type="slidenum">
              <a:rPr lang="en-US" altLang="en-US" smtClean="0"/>
              <a:pPr/>
              <a:t>59</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52227"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sz="2400" b="1" kern="1200" dirty="0">
                <a:solidFill>
                  <a:schemeClr val="tx1"/>
                </a:solidFill>
                <a:latin typeface="+mn-lt"/>
                <a:ea typeface="+mn-ea"/>
                <a:cs typeface="+mn-cs"/>
              </a:rPr>
              <a:t>Slide 6</a:t>
            </a:r>
            <a:r>
              <a:rPr lang="en-US" sz="2400" kern="1200" dirty="0">
                <a:solidFill>
                  <a:schemeClr val="tx1"/>
                </a:solidFill>
                <a:latin typeface="+mn-lt"/>
                <a:ea typeface="+mn-ea"/>
                <a:cs typeface="+mn-cs"/>
              </a:rPr>
              <a:t> underscores the value of cultural resources as a non-renewable resource that cannot be replaced. The slide emphasizes planning to avoid destruction of cultural resources in the field and the responsibility of DoD installations to be good stewards of the land, balancing mission objectives with protection of cultural resources. The photographs depicted (from top to bottom, clockwise) are as follows: M1857 12-Pounder “Napoleon”, Pentagon Memorial Dedication Ceremony. [</a:t>
            </a:r>
            <a:r>
              <a:rPr lang="en-US" sz="2400" b="1" kern="1200" dirty="0">
                <a:solidFill>
                  <a:schemeClr val="tx1"/>
                </a:solidFill>
                <a:latin typeface="+mn-lt"/>
                <a:ea typeface="+mn-ea"/>
                <a:cs typeface="+mn-cs"/>
              </a:rPr>
              <a:t>NOTE: Pictures can be replaced to reflect specific military installations</a:t>
            </a:r>
            <a:r>
              <a:rPr lang="en-US" sz="2400" kern="1200" dirty="0">
                <a:solidFill>
                  <a:schemeClr val="tx1"/>
                </a:solidFill>
                <a:latin typeface="+mn-lt"/>
                <a:ea typeface="+mn-ea"/>
                <a:cs typeface="+mn-cs"/>
              </a:rPr>
              <a:t>]</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Key talking points from this slide are to recognize what cultural resources are, learn how to protect cultural resources and understanding each individual's responsibility in protect non-renewable resources.</a:t>
            </a:r>
            <a:endParaRPr lang="en-US" altLang="en-US" sz="2400" dirty="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027186-2202-44B9-BD5D-B35A07B2BBAF}" type="slidenum">
              <a:rPr lang="en-US" altLang="en-US" smtClean="0"/>
              <a:pPr/>
              <a:t>6</a:t>
            </a:fld>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2400" b="1" kern="1200" dirty="0">
                <a:solidFill>
                  <a:schemeClr val="tx1"/>
                </a:solidFill>
                <a:latin typeface="+mn-lt"/>
                <a:ea typeface="+mn-ea"/>
                <a:cs typeface="+mn-cs"/>
              </a:rPr>
              <a:t>Slide 60</a:t>
            </a:r>
            <a:r>
              <a:rPr lang="en-US" sz="2400" kern="1200" dirty="0">
                <a:solidFill>
                  <a:schemeClr val="tx1"/>
                </a:solidFill>
                <a:latin typeface="+mn-lt"/>
                <a:ea typeface="+mn-ea"/>
                <a:cs typeface="+mn-cs"/>
              </a:rPr>
              <a:t> This slide identifies the high points of this presentation and key points to remember. </a:t>
            </a:r>
          </a:p>
          <a:p>
            <a:endParaRPr lang="en-US" dirty="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C696BC-4586-45C0-9A96-4E574FC6430F}"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94211"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altLang="en-US" sz="2400" dirty="0"/>
              <a:t>Sunset at Camp Gruber Trainin</a:t>
            </a:r>
            <a:r>
              <a:rPr lang="en-US" altLang="en-US" sz="2400" baseline="0" dirty="0"/>
              <a:t>g Site</a:t>
            </a:r>
            <a:r>
              <a:rPr lang="en-US" altLang="en-US" sz="2400" dirty="0"/>
              <a:t>, Muskogee</a:t>
            </a:r>
            <a:r>
              <a:rPr lang="en-US" altLang="en-US" sz="2400" baseline="0" dirty="0"/>
              <a:t> County, </a:t>
            </a:r>
            <a:r>
              <a:rPr lang="en-US" altLang="en-US" sz="2400" dirty="0"/>
              <a:t>Oklahoma.</a:t>
            </a:r>
          </a:p>
          <a:p>
            <a:endParaRPr lang="en-US" altLang="en-US" sz="24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2400" b="1" kern="1200" dirty="0">
                <a:solidFill>
                  <a:schemeClr val="tx1"/>
                </a:solidFill>
                <a:latin typeface="+mn-lt"/>
                <a:ea typeface="+mn-ea"/>
                <a:cs typeface="+mn-cs"/>
              </a:rPr>
              <a:t>Slide 61</a:t>
            </a:r>
            <a:r>
              <a:rPr lang="en-US" sz="2400" kern="1200" dirty="0">
                <a:solidFill>
                  <a:schemeClr val="tx1"/>
                </a:solidFill>
                <a:latin typeface="+mn-lt"/>
                <a:ea typeface="+mn-ea"/>
                <a:cs typeface="+mn-cs"/>
              </a:rPr>
              <a:t> This slide provides an opportunity for final questions or comments. </a:t>
            </a:r>
          </a:p>
          <a:p>
            <a:endParaRPr lang="en-US" altLang="en-US" sz="2400" dirty="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47C60D-7561-4F5A-8D2F-1F86A96114E0}" type="slidenum">
              <a:rPr lang="en-US" altLang="en-US" smtClean="0"/>
              <a:pPr/>
              <a:t>61</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56323"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altLang="en-US" sz="2400" dirty="0"/>
              <a:t>The following slides can be customized for your installation to indicate the types of sites that are known or may be encountered.</a:t>
            </a:r>
          </a:p>
          <a:p>
            <a:endParaRPr lang="en-US" sz="2400" b="1" kern="1200" dirty="0">
              <a:solidFill>
                <a:schemeClr val="tx1"/>
              </a:solidFill>
              <a:latin typeface="+mn-lt"/>
              <a:ea typeface="+mn-ea"/>
              <a:cs typeface="+mn-cs"/>
            </a:endParaRPr>
          </a:p>
          <a:p>
            <a:r>
              <a:rPr lang="en-US" sz="2400" b="1" kern="1200" dirty="0">
                <a:solidFill>
                  <a:schemeClr val="tx1"/>
                </a:solidFill>
                <a:latin typeface="+mn-lt"/>
                <a:ea typeface="+mn-ea"/>
                <a:cs typeface="+mn-cs"/>
              </a:rPr>
              <a:t>Slide 7</a:t>
            </a:r>
            <a:r>
              <a:rPr lang="en-US" sz="2400" kern="1200" dirty="0">
                <a:solidFill>
                  <a:schemeClr val="tx1"/>
                </a:solidFill>
                <a:latin typeface="+mn-lt"/>
                <a:ea typeface="+mn-ea"/>
                <a:cs typeface="+mn-cs"/>
              </a:rPr>
              <a:t> describes what cultural resources are. Cultural Resources are defined by the 1966 National Historic Preservation Act but the qualifying characteristics are determined and evaluated by trained professionals, the general public, and to some extent by current events. </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Key talking points from this slide are cultural resources can be many things and can vary depending on the base location and region. </a:t>
            </a:r>
          </a:p>
          <a:p>
            <a:endParaRPr lang="en-US" altLang="en-US" dirty="0"/>
          </a:p>
          <a:p>
            <a:endParaRPr lang="en-US" alt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DC70AA-8DB5-45E2-9E32-C68283A7E9CA}" type="slidenum">
              <a:rPr lang="en-US" altLang="en-US" smtClean="0"/>
              <a:pPr/>
              <a:t>7</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55299"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sz="2400" b="1" kern="1200" dirty="0">
                <a:solidFill>
                  <a:schemeClr val="tx1"/>
                </a:solidFill>
                <a:latin typeface="+mn-lt"/>
                <a:ea typeface="+mn-ea"/>
                <a:cs typeface="+mn-cs"/>
              </a:rPr>
              <a:t>Slide 8</a:t>
            </a:r>
            <a:r>
              <a:rPr lang="en-US" sz="2400" kern="1200" dirty="0">
                <a:solidFill>
                  <a:schemeClr val="tx1"/>
                </a:solidFill>
                <a:latin typeface="+mn-lt"/>
                <a:ea typeface="+mn-ea"/>
                <a:cs typeface="+mn-cs"/>
              </a:rPr>
              <a:t> touches on the definition of cultural resource management and their responsibility to the installation.  </a:t>
            </a:r>
          </a:p>
          <a:p>
            <a:endParaRPr lang="en-US" sz="2400" kern="1200" dirty="0">
              <a:solidFill>
                <a:schemeClr val="tx1"/>
              </a:solidFill>
              <a:latin typeface="+mn-lt"/>
              <a:ea typeface="+mn-ea"/>
              <a:cs typeface="+mn-cs"/>
            </a:endParaRPr>
          </a:p>
          <a:p>
            <a:r>
              <a:rPr lang="en-US" sz="2400" b="1" kern="1200" dirty="0">
                <a:solidFill>
                  <a:schemeClr val="tx1"/>
                </a:solidFill>
                <a:latin typeface="+mn-lt"/>
                <a:ea typeface="+mn-ea"/>
                <a:cs typeface="+mn-cs"/>
              </a:rPr>
              <a:t>NOTE:</a:t>
            </a:r>
            <a:r>
              <a:rPr lang="en-US" sz="2400" kern="1200" dirty="0">
                <a:solidFill>
                  <a:schemeClr val="tx1"/>
                </a:solidFill>
                <a:latin typeface="+mn-lt"/>
                <a:ea typeface="+mn-ea"/>
                <a:cs typeface="+mn-cs"/>
              </a:rPr>
              <a:t> Identify the title and or the person who is in charge of Cultural Resource Management at your installation. </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Key talking points from this slide are that it is important to get to know your CRM and to maintain</a:t>
            </a:r>
            <a:r>
              <a:rPr lang="en-US" sz="2400" kern="1200" baseline="0" dirty="0">
                <a:solidFill>
                  <a:schemeClr val="tx1"/>
                </a:solidFill>
                <a:latin typeface="+mn-lt"/>
                <a:ea typeface="+mn-ea"/>
                <a:cs typeface="+mn-cs"/>
              </a:rPr>
              <a:t> </a:t>
            </a:r>
            <a:r>
              <a:rPr lang="en-US" sz="2400" kern="1200" dirty="0">
                <a:solidFill>
                  <a:schemeClr val="tx1"/>
                </a:solidFill>
                <a:latin typeface="+mn-lt"/>
                <a:ea typeface="+mn-ea"/>
                <a:cs typeface="+mn-cs"/>
              </a:rPr>
              <a:t>open lines of communication.</a:t>
            </a:r>
          </a:p>
          <a:p>
            <a:endParaRPr lang="en-US" dirty="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26847A-5E12-4113-B3AB-7AD173C35BF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57347" name="Notes Placeholder 2"/>
          <p:cNvSpPr>
            <a:spLocks noGrp="1"/>
          </p:cNvSpPr>
          <p:nvPr>
            <p:ph type="body" idx="1"/>
          </p:nvPr>
        </p:nvSpPr>
        <p:spPr bwMode="auto">
          <a:xfrm>
            <a:off x="731838" y="4560888"/>
            <a:ext cx="5851525" cy="4319587"/>
          </a:xfrm>
          <a:prstGeom prst="rect">
            <a:avLst/>
          </a:prstGeom>
          <a:noFill/>
        </p:spPr>
        <p:txBody>
          <a:bodyPr wrap="square" numCol="1" anchor="t" anchorCtr="0" compatLnSpc="1">
            <a:prstTxWarp prst="textNoShape">
              <a:avLst/>
            </a:prstTxWarp>
          </a:bodyPr>
          <a:lstStyle/>
          <a:p>
            <a:r>
              <a:rPr lang="en-US" sz="2400" b="1" kern="1200" dirty="0">
                <a:solidFill>
                  <a:schemeClr val="tx1"/>
                </a:solidFill>
                <a:latin typeface="+mn-lt"/>
                <a:ea typeface="+mn-ea"/>
                <a:cs typeface="+mn-cs"/>
              </a:rPr>
              <a:t>Slide 9</a:t>
            </a:r>
            <a:r>
              <a:rPr lang="en-US" sz="2400" kern="1200" dirty="0">
                <a:solidFill>
                  <a:schemeClr val="tx1"/>
                </a:solidFill>
                <a:latin typeface="+mn-lt"/>
                <a:ea typeface="+mn-ea"/>
                <a:cs typeface="+mn-cs"/>
              </a:rPr>
              <a:t> showcases the concept</a:t>
            </a:r>
            <a:r>
              <a:rPr lang="en-US" sz="2400" kern="1200" baseline="0" dirty="0">
                <a:solidFill>
                  <a:schemeClr val="tx1"/>
                </a:solidFill>
                <a:latin typeface="+mn-lt"/>
                <a:ea typeface="+mn-ea"/>
                <a:cs typeface="+mn-cs"/>
              </a:rPr>
              <a:t> </a:t>
            </a:r>
            <a:r>
              <a:rPr lang="en-US" sz="2400" kern="1200" dirty="0">
                <a:solidFill>
                  <a:schemeClr val="tx1"/>
                </a:solidFill>
                <a:latin typeface="+mn-lt"/>
                <a:ea typeface="+mn-ea"/>
                <a:cs typeface="+mn-cs"/>
              </a:rPr>
              <a:t>that historic buildings such as the Pentagon and the White House are obvious significant cultural resources. However, historic farmsteads, bridges, and even simple WWII barracks buildings can serve as cultural resources or tangible connections to our past. Historic districts and landscapes such as the United</a:t>
            </a:r>
            <a:r>
              <a:rPr lang="en-US" sz="2400" kern="1200" baseline="0" dirty="0">
                <a:solidFill>
                  <a:schemeClr val="tx1"/>
                </a:solidFill>
                <a:latin typeface="+mn-lt"/>
                <a:ea typeface="+mn-ea"/>
                <a:cs typeface="+mn-cs"/>
              </a:rPr>
              <a:t> States Army </a:t>
            </a:r>
            <a:r>
              <a:rPr lang="en-US" sz="2400" kern="1200" dirty="0">
                <a:solidFill>
                  <a:schemeClr val="tx1"/>
                </a:solidFill>
                <a:latin typeface="+mn-lt"/>
                <a:ea typeface="+mn-ea"/>
                <a:cs typeface="+mn-cs"/>
              </a:rPr>
              <a:t>West Point campus, or the cantonment area of a small training camp, or even a series of walls and guard towers can be cultural resources. Respect all buildings and ruins you encounter because the cultural significance may not be readily apparent.   </a:t>
            </a:r>
          </a:p>
          <a:p>
            <a:endParaRPr lang="en-US" sz="2400" kern="1200" dirty="0">
              <a:solidFill>
                <a:schemeClr val="tx1"/>
              </a:solidFill>
              <a:latin typeface="+mn-lt"/>
              <a:ea typeface="+mn-ea"/>
              <a:cs typeface="+mn-cs"/>
            </a:endParaRPr>
          </a:p>
          <a:p>
            <a:r>
              <a:rPr lang="en-US" sz="2400" kern="1200" dirty="0">
                <a:solidFill>
                  <a:schemeClr val="tx1"/>
                </a:solidFill>
                <a:latin typeface="+mn-lt"/>
                <a:ea typeface="+mn-ea"/>
                <a:cs typeface="+mn-cs"/>
              </a:rPr>
              <a:t>The photographs depicted (from top to bottom, clockwise) are as follows: Historic homestead, historic residence and blueprints, lowering the flag at the Pentagon, example of military barracks, Camp Clark parade ground. [</a:t>
            </a:r>
            <a:r>
              <a:rPr lang="en-US" sz="2400" b="1" kern="1200" dirty="0">
                <a:solidFill>
                  <a:schemeClr val="tx1"/>
                </a:solidFill>
                <a:latin typeface="+mn-lt"/>
                <a:ea typeface="+mn-ea"/>
                <a:cs typeface="+mn-cs"/>
              </a:rPr>
              <a:t>NOTE: Pictures can be replaced to reflect specific military installations</a:t>
            </a:r>
            <a:r>
              <a:rPr lang="en-US" sz="2400" kern="1200" dirty="0">
                <a:solidFill>
                  <a:schemeClr val="tx1"/>
                </a:solidFill>
                <a:latin typeface="+mn-lt"/>
                <a:ea typeface="+mn-ea"/>
                <a:cs typeface="+mn-cs"/>
              </a:rPr>
              <a:t>].</a:t>
            </a:r>
          </a:p>
          <a:p>
            <a:r>
              <a:rPr lang="en-US" sz="2400" kern="1200" dirty="0">
                <a:solidFill>
                  <a:schemeClr val="tx1"/>
                </a:solidFill>
                <a:latin typeface="+mn-lt"/>
                <a:ea typeface="+mn-ea"/>
                <a:cs typeface="+mn-cs"/>
              </a:rPr>
              <a:t> </a:t>
            </a:r>
          </a:p>
          <a:p>
            <a:r>
              <a:rPr lang="en-US" sz="2400" kern="1200" dirty="0">
                <a:solidFill>
                  <a:schemeClr val="tx1"/>
                </a:solidFill>
                <a:latin typeface="+mn-lt"/>
                <a:ea typeface="+mn-ea"/>
                <a:cs typeface="+mn-cs"/>
              </a:rPr>
              <a:t>Key talking points from this slide are can anyone think of an example of a historic building, structure or historic district on their installation? </a:t>
            </a:r>
          </a:p>
          <a:p>
            <a:endParaRPr lang="en-US" altLang="en-US" dirty="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0B145B-6BB8-4161-AE5E-D2212E6FC402}" type="slidenum">
              <a:rPr lang="en-US" altLang="en-US" smtClean="0"/>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5E85BFA-3CF4-456A-A286-308EB74A9418}" type="datetimeFigureOut">
              <a:rPr lang="en-US"/>
              <a:pPr>
                <a:defRPr/>
              </a:pPr>
              <a:t>3/9/2021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B33835D-1CD8-4DE3-A44A-FC1755CDEBE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4F1B405-7AD8-434C-945C-710F1E734CD5}" type="datetimeFigureOut">
              <a:rPr lang="en-US"/>
              <a:pPr>
                <a:defRPr/>
              </a:pPr>
              <a:t>3/9/2021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5177605-C47B-4947-BF44-F91A5D45EB0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33E318B-033E-4A22-8292-A8C207018788}" type="datetimeFigureOut">
              <a:rPr lang="en-US"/>
              <a:pPr>
                <a:defRPr/>
              </a:pPr>
              <a:t>3/9/2021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66683B4-E1E7-4107-A261-51F6ABAEFCF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0F3FAF5-6D99-4E02-91DA-4ED3B60935B4}" type="datetimeFigureOut">
              <a:rPr lang="en-US"/>
              <a:pPr>
                <a:defRPr/>
              </a:pPr>
              <a:t>3/9/2021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6F6D3E-575C-444A-A926-FF49DF05807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71D56D4-1436-41FD-AD86-E982011268F2}" type="datetimeFigureOut">
              <a:rPr lang="en-US"/>
              <a:pPr>
                <a:defRPr/>
              </a:pPr>
              <a:t>3/9/2021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20183AD-03B6-4DA5-AFB7-68EB5EEB27E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81695F4-C1F8-490E-BA72-A8DC4B004768}" type="datetimeFigureOut">
              <a:rPr lang="en-US"/>
              <a:pPr>
                <a:defRPr/>
              </a:pPr>
              <a:t>3/9/2021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EE2F8EF-572D-439B-8A45-5C8D5F7A4F2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E086F4E-97E1-47B2-B4D4-88A6FA56EF8E}" type="datetimeFigureOut">
              <a:rPr lang="en-US"/>
              <a:pPr>
                <a:defRPr/>
              </a:pPr>
              <a:t>3/9/2021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7BA4C32-9F2F-4E9C-98DC-E4CB1051BCE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85E793D-8064-4697-95E9-B2E1B840C676}" type="datetimeFigureOut">
              <a:rPr lang="en-US"/>
              <a:pPr>
                <a:defRPr/>
              </a:pPr>
              <a:t>3/9/2021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EEC5559-9FEB-47BF-B91D-DC1923757F0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58014D-AF63-401D-AE68-F9CF52B2B3E0}" type="datetimeFigureOut">
              <a:rPr lang="en-US"/>
              <a:pPr>
                <a:defRPr/>
              </a:pPr>
              <a:t>3/9/2021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5929610-D1D6-43F1-9549-0A76F62A449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A9DD05E-D241-44EC-8454-3EB4CE9E59F0}" type="datetimeFigureOut">
              <a:rPr lang="en-US"/>
              <a:pPr>
                <a:defRPr/>
              </a:pPr>
              <a:t>3/9/2021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80DB55-C6BF-43A1-BBFE-5952C05DE96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B88B69E-0A68-41F0-8EC7-E499E88EDB5D}" type="datetimeFigureOut">
              <a:rPr lang="en-US"/>
              <a:pPr>
                <a:defRPr/>
              </a:pPr>
              <a:t>3/9/2021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70AE2B6-DF1E-4BFF-9787-DC2DA90F9A1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a:cs typeface="+mn-cs"/>
              </a:defRPr>
            </a:lvl1pPr>
          </a:lstStyle>
          <a:p>
            <a:pPr>
              <a:defRPr/>
            </a:pPr>
            <a:fld id="{783CDA09-BEB1-4C88-8696-1332202E2809}" type="datetimeFigureOut">
              <a:rPr lang="en-US"/>
              <a:pPr>
                <a:defRPr/>
              </a:pPr>
              <a:t>3/9/2021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a:cs typeface="+mn-cs"/>
              </a:defRPr>
            </a:lvl1pPr>
          </a:lstStyle>
          <a:p>
            <a:pPr>
              <a:defRPr/>
            </a:pPr>
            <a:fld id="{B9745448-3463-4EE9-8A31-92FF9520C4C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rgbClr val="000000"/>
          </a:solidFill>
          <a:latin typeface="Arial"/>
          <a:ea typeface="+mj-ea"/>
          <a:cs typeface="+mj-cs"/>
        </a:defRPr>
      </a:lvl1pPr>
      <a:lvl2pPr algn="ctr" rtl="0" eaLnBrk="0" fontAlgn="base" hangingPunct="0">
        <a:spcBef>
          <a:spcPct val="0"/>
        </a:spcBef>
        <a:spcAft>
          <a:spcPct val="0"/>
        </a:spcAft>
        <a:defRPr sz="4400">
          <a:solidFill>
            <a:srgbClr val="000000"/>
          </a:solidFill>
          <a:latin typeface="Arial" charset="0"/>
        </a:defRPr>
      </a:lvl2pPr>
      <a:lvl3pPr algn="ctr" rtl="0" eaLnBrk="0" fontAlgn="base" hangingPunct="0">
        <a:spcBef>
          <a:spcPct val="0"/>
        </a:spcBef>
        <a:spcAft>
          <a:spcPct val="0"/>
        </a:spcAft>
        <a:defRPr sz="4400">
          <a:solidFill>
            <a:srgbClr val="000000"/>
          </a:solidFill>
          <a:latin typeface="Arial" charset="0"/>
        </a:defRPr>
      </a:lvl3pPr>
      <a:lvl4pPr algn="ctr" rtl="0" eaLnBrk="0" fontAlgn="base" hangingPunct="0">
        <a:spcBef>
          <a:spcPct val="0"/>
        </a:spcBef>
        <a:spcAft>
          <a:spcPct val="0"/>
        </a:spcAft>
        <a:defRPr sz="4400">
          <a:solidFill>
            <a:srgbClr val="000000"/>
          </a:solidFill>
          <a:latin typeface="Arial" charset="0"/>
        </a:defRPr>
      </a:lvl4pPr>
      <a:lvl5pPr algn="ctr" rtl="0" eaLnBrk="0" fontAlgn="base" hangingPunct="0">
        <a:spcBef>
          <a:spcPct val="0"/>
        </a:spcBef>
        <a:spcAft>
          <a:spcPct val="0"/>
        </a:spcAft>
        <a:defRPr sz="4400">
          <a:solidFill>
            <a:srgbClr val="000000"/>
          </a:solidFill>
          <a:latin typeface="Arial" charset="0"/>
        </a:defRPr>
      </a:lvl5pPr>
      <a:lvl6pPr marL="457200" algn="ctr" rtl="0" fontAlgn="base">
        <a:spcBef>
          <a:spcPct val="0"/>
        </a:spcBef>
        <a:spcAft>
          <a:spcPct val="0"/>
        </a:spcAft>
        <a:defRPr sz="4400">
          <a:solidFill>
            <a:srgbClr val="000000"/>
          </a:solidFill>
          <a:latin typeface="Arial" charset="0"/>
        </a:defRPr>
      </a:lvl6pPr>
      <a:lvl7pPr marL="914400" algn="ctr" rtl="0" fontAlgn="base">
        <a:spcBef>
          <a:spcPct val="0"/>
        </a:spcBef>
        <a:spcAft>
          <a:spcPct val="0"/>
        </a:spcAft>
        <a:defRPr sz="4400">
          <a:solidFill>
            <a:srgbClr val="000000"/>
          </a:solidFill>
          <a:latin typeface="Arial" charset="0"/>
        </a:defRPr>
      </a:lvl7pPr>
      <a:lvl8pPr marL="1371600" algn="ctr" rtl="0" fontAlgn="base">
        <a:spcBef>
          <a:spcPct val="0"/>
        </a:spcBef>
        <a:spcAft>
          <a:spcPct val="0"/>
        </a:spcAft>
        <a:defRPr sz="4400">
          <a:solidFill>
            <a:srgbClr val="000000"/>
          </a:solidFill>
          <a:latin typeface="Arial" charset="0"/>
        </a:defRPr>
      </a:lvl8pPr>
      <a:lvl9pPr marL="1828800" algn="ctr" rtl="0" fontAlgn="base">
        <a:spcBef>
          <a:spcPct val="0"/>
        </a:spcBef>
        <a:spcAft>
          <a:spcPct val="0"/>
        </a:spcAft>
        <a:defRPr sz="4400">
          <a:solidFill>
            <a:srgbClr val="000000"/>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0000"/>
          </a:solidFill>
          <a:latin typeface="Arial"/>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jpe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png"/><Relationship Id="rId7" Type="http://schemas.openxmlformats.org/officeDocument/2006/relationships/image" Target="../media/image67.jpe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23.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3.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76.png"/><Relationship Id="rId4" Type="http://schemas.openxmlformats.org/officeDocument/2006/relationships/image" Target="../media/image75.jpeg"/></Relationships>
</file>

<file path=ppt/slides/_rels/slide25.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jpeg"/><Relationship Id="rId7"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2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55.xml"/><Relationship Id="rId1" Type="http://schemas.openxmlformats.org/officeDocument/2006/relationships/slideLayout" Target="../slideLayouts/slideLayout8.xml"/><Relationship Id="rId4" Type="http://schemas.openxmlformats.org/officeDocument/2006/relationships/image" Target="../media/image93.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3013698"/>
            <a:ext cx="7772400" cy="1470025"/>
          </a:xfrm>
        </p:spPr>
        <p:txBody>
          <a:bodyPr/>
          <a:lstStyle/>
          <a:p>
            <a:pPr eaLnBrk="1" hangingPunct="1"/>
            <a:r>
              <a:rPr lang="en-US" altLang="en-US" dirty="0">
                <a:solidFill>
                  <a:schemeClr val="tx1"/>
                </a:solidFill>
                <a:latin typeface="Arial" charset="0"/>
              </a:rPr>
              <a:t>Cultural Resource Training</a:t>
            </a:r>
            <a:br>
              <a:rPr lang="en-US" altLang="en-US" dirty="0">
                <a:solidFill>
                  <a:schemeClr val="tx1"/>
                </a:solidFill>
                <a:latin typeface="Arial" charset="0"/>
              </a:rPr>
            </a:br>
            <a:r>
              <a:rPr lang="en-US" altLang="en-US" sz="3200" dirty="0">
                <a:solidFill>
                  <a:schemeClr val="tx1"/>
                </a:solidFill>
                <a:latin typeface="Arial" charset="0"/>
              </a:rPr>
              <a:t>for the Non-CRM Professional</a:t>
            </a:r>
          </a:p>
        </p:txBody>
      </p:sp>
      <p:sp>
        <p:nvSpPr>
          <p:cNvPr id="3" name="Subtitle 2"/>
          <p:cNvSpPr>
            <a:spLocks noGrp="1"/>
          </p:cNvSpPr>
          <p:nvPr>
            <p:ph type="subTitle" idx="1"/>
          </p:nvPr>
        </p:nvSpPr>
        <p:spPr>
          <a:xfrm>
            <a:off x="1371600" y="4713831"/>
            <a:ext cx="6400800" cy="1200150"/>
          </a:xfrm>
        </p:spPr>
        <p:txBody>
          <a:bodyPr rtlCol="0">
            <a:normAutofit/>
          </a:bodyPr>
          <a:lstStyle/>
          <a:p>
            <a:pPr eaLnBrk="1" fontAlgn="auto" hangingPunct="1">
              <a:spcAft>
                <a:spcPts val="0"/>
              </a:spcAft>
              <a:buFont typeface="Arial" pitchFamily="34" charset="0"/>
              <a:buNone/>
              <a:defRPr/>
            </a:pPr>
            <a:r>
              <a:rPr lang="en-US" dirty="0">
                <a:solidFill>
                  <a:schemeClr val="tx1"/>
                </a:solidFill>
              </a:rPr>
              <a:t>A Training Module for the Department of Defense (DoD)</a:t>
            </a:r>
          </a:p>
        </p:txBody>
      </p:sp>
      <p:pic>
        <p:nvPicPr>
          <p:cNvPr id="2052" name="Picture 3" descr="dod_legacy_logo.gif"/>
          <p:cNvPicPr>
            <a:picLocks noChangeAspect="1"/>
          </p:cNvPicPr>
          <p:nvPr/>
        </p:nvPicPr>
        <p:blipFill>
          <a:blip r:embed="rId3" cstate="email"/>
          <a:srcRect/>
          <a:stretch>
            <a:fillRect/>
          </a:stretch>
        </p:blipFill>
        <p:spPr bwMode="auto">
          <a:xfrm>
            <a:off x="3386138" y="576263"/>
            <a:ext cx="2371725" cy="23733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22263" y="328613"/>
            <a:ext cx="3530600" cy="619125"/>
          </a:xfrm>
        </p:spPr>
        <p:txBody>
          <a:bodyPr/>
          <a:lstStyle/>
          <a:p>
            <a:r>
              <a:rPr lang="en-US" altLang="en-US" sz="2800" dirty="0">
                <a:solidFill>
                  <a:srgbClr val="00B050"/>
                </a:solidFill>
                <a:latin typeface="Arial" charset="0"/>
              </a:rPr>
              <a:t>Cemeteries</a:t>
            </a:r>
          </a:p>
        </p:txBody>
      </p:sp>
      <p:pic>
        <p:nvPicPr>
          <p:cNvPr id="6" name="Picture 5" descr="Cemetery.JPG"/>
          <p:cNvPicPr>
            <a:picLocks noChangeAspect="1"/>
          </p:cNvPicPr>
          <p:nvPr/>
        </p:nvPicPr>
        <p:blipFill>
          <a:blip r:embed="rId3" cstate="email"/>
          <a:stretch>
            <a:fillRect/>
          </a:stretch>
        </p:blipFill>
        <p:spPr>
          <a:xfrm>
            <a:off x="280642" y="1133685"/>
            <a:ext cx="3343445" cy="2507586"/>
          </a:xfrm>
          <a:prstGeom prst="rect">
            <a:avLst/>
          </a:prstGeom>
          <a:effectLst>
            <a:softEdge rad="127000"/>
          </a:effectLst>
        </p:spPr>
      </p:pic>
      <p:pic>
        <p:nvPicPr>
          <p:cNvPr id="20" name="Picture 19" descr="sunset.JPG"/>
          <p:cNvPicPr>
            <a:picLocks noChangeAspect="1"/>
          </p:cNvPicPr>
          <p:nvPr/>
        </p:nvPicPr>
        <p:blipFill>
          <a:blip r:embed="rId4" cstate="email"/>
          <a:srcRect/>
          <a:stretch>
            <a:fillRect/>
          </a:stretch>
        </p:blipFill>
        <p:spPr>
          <a:xfrm>
            <a:off x="386894" y="4081478"/>
            <a:ext cx="4070806" cy="2526150"/>
          </a:xfrm>
          <a:prstGeom prst="rect">
            <a:avLst/>
          </a:prstGeom>
          <a:effectLst>
            <a:softEdge rad="127000"/>
          </a:effectLst>
        </p:spPr>
      </p:pic>
      <p:sp>
        <p:nvSpPr>
          <p:cNvPr id="27" name="Title 1"/>
          <p:cNvSpPr txBox="1">
            <a:spLocks/>
          </p:cNvSpPr>
          <p:nvPr/>
        </p:nvSpPr>
        <p:spPr bwMode="auto">
          <a:xfrm>
            <a:off x="290513" y="3636963"/>
            <a:ext cx="3530600" cy="641350"/>
          </a:xfrm>
          <a:prstGeom prst="rect">
            <a:avLst/>
          </a:prstGeom>
          <a:noFill/>
          <a:ln w="9525">
            <a:noFill/>
            <a:miter lim="800000"/>
            <a:headEnd/>
            <a:tailEnd/>
          </a:ln>
        </p:spPr>
        <p:txBody>
          <a:bodyPr anchor="b"/>
          <a:lstStyle/>
          <a:p>
            <a:pPr eaLnBrk="0" hangingPunct="0">
              <a:defRPr/>
            </a:pPr>
            <a:r>
              <a:rPr lang="en-US" sz="2800" b="1" dirty="0">
                <a:solidFill>
                  <a:srgbClr val="00B050"/>
                </a:solidFill>
                <a:ea typeface="+mj-ea"/>
                <a:cs typeface="+mj-cs"/>
              </a:rPr>
              <a:t>Battlefields</a:t>
            </a:r>
          </a:p>
        </p:txBody>
      </p:sp>
      <p:pic>
        <p:nvPicPr>
          <p:cNvPr id="11270" name="Picture 2" descr="http://upload.wikimedia.org/wikipedia/commons/0/03/WarrenStatueGettysburg.jpg"/>
          <p:cNvPicPr>
            <a:picLocks noChangeAspect="1" noChangeArrowheads="1"/>
          </p:cNvPicPr>
          <p:nvPr/>
        </p:nvPicPr>
        <p:blipFill>
          <a:blip r:embed="rId5" cstate="email"/>
          <a:srcRect/>
          <a:stretch>
            <a:fillRect/>
          </a:stretch>
        </p:blipFill>
        <p:spPr bwMode="auto">
          <a:xfrm>
            <a:off x="4748213" y="1306513"/>
            <a:ext cx="4119562" cy="5272087"/>
          </a:xfrm>
          <a:prstGeom prst="rect">
            <a:avLst/>
          </a:prstGeom>
          <a:noFill/>
          <a:ln w="9525">
            <a:noFill/>
            <a:miter lim="800000"/>
            <a:headEnd/>
            <a:tailEnd/>
          </a:ln>
        </p:spPr>
      </p:pic>
      <p:pic>
        <p:nvPicPr>
          <p:cNvPr id="11271" name="Picture 7" descr="Arlington.jpg"/>
          <p:cNvPicPr>
            <a:picLocks noChangeAspect="1"/>
          </p:cNvPicPr>
          <p:nvPr/>
        </p:nvPicPr>
        <p:blipFill>
          <a:blip r:embed="rId6" cstate="email"/>
          <a:srcRect/>
          <a:stretch>
            <a:fillRect/>
          </a:stretch>
        </p:blipFill>
        <p:spPr bwMode="auto">
          <a:xfrm>
            <a:off x="3932238" y="222250"/>
            <a:ext cx="3616325" cy="42291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1625" y="57675"/>
            <a:ext cx="3530600" cy="1390650"/>
          </a:xfrm>
        </p:spPr>
        <p:txBody>
          <a:bodyPr/>
          <a:lstStyle/>
          <a:p>
            <a:r>
              <a:rPr lang="en-US" altLang="en-US" sz="2800" dirty="0">
                <a:solidFill>
                  <a:srgbClr val="00B050"/>
                </a:solidFill>
                <a:latin typeface="Arial" charset="0"/>
              </a:rPr>
              <a:t>Sacred sites and Traditional Cultural Properties </a:t>
            </a:r>
          </a:p>
        </p:txBody>
      </p:sp>
      <p:pic>
        <p:nvPicPr>
          <p:cNvPr id="63490" name="Picture 2" descr="http://upload.wikimedia.org/wikipedia/commons/thumb/9/95/Spirit_Mountain_from_Mohave_Valley_1.jpg/1280px-Spirit_Mountain_from_Mohave_Valley_1.jpg"/>
          <p:cNvPicPr>
            <a:picLocks noChangeAspect="1" noChangeArrowheads="1"/>
          </p:cNvPicPr>
          <p:nvPr/>
        </p:nvPicPr>
        <p:blipFill>
          <a:blip r:embed="rId3" cstate="email"/>
          <a:srcRect/>
          <a:stretch>
            <a:fillRect/>
          </a:stretch>
        </p:blipFill>
        <p:spPr bwMode="auto">
          <a:xfrm>
            <a:off x="204355" y="1287113"/>
            <a:ext cx="4461164" cy="2972947"/>
          </a:xfrm>
          <a:prstGeom prst="rect">
            <a:avLst/>
          </a:prstGeom>
          <a:ln>
            <a:noFill/>
          </a:ln>
          <a:effectLst>
            <a:softEdge rad="112500"/>
          </a:effectLst>
        </p:spPr>
      </p:pic>
      <p:sp>
        <p:nvSpPr>
          <p:cNvPr id="12292" name="Rectangle 26"/>
          <p:cNvSpPr>
            <a:spLocks noChangeArrowheads="1"/>
          </p:cNvSpPr>
          <p:nvPr/>
        </p:nvSpPr>
        <p:spPr bwMode="auto">
          <a:xfrm>
            <a:off x="255137" y="4278225"/>
            <a:ext cx="8659813" cy="2308324"/>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dirty="0"/>
              <a:t>Sacred site - any discretely delineated location on Federal land identified by an appropriately authoritative Native American tribe/representative, as sacred by virtue of its established religious significance to, or ceremonial use by a Native American religion. </a:t>
            </a:r>
          </a:p>
          <a:p>
            <a:pPr marL="285750" indent="-285750">
              <a:buFont typeface="Arial" panose="020B0604020202020204" pitchFamily="34" charset="0"/>
              <a:buChar char="•"/>
            </a:pPr>
            <a:r>
              <a:rPr lang="en-US" altLang="en-US" dirty="0"/>
              <a:t>Traditional Cultural Properties (TCPs) - include built or natural locations, areas, or features considered sacred or culturally significant by a group or people. While TCPs are closely associated with Native American Cultures, a site need not be associated with a Native American cultural group to qualify as a TCP.</a:t>
            </a:r>
          </a:p>
        </p:txBody>
      </p:sp>
      <p:pic>
        <p:nvPicPr>
          <p:cNvPr id="63494" name="Picture 6" descr="http://media.winnipegfreepress.com/images/130621-Mennonite6.jpg"/>
          <p:cNvPicPr>
            <a:picLocks noChangeAspect="1" noChangeArrowheads="1"/>
          </p:cNvPicPr>
          <p:nvPr/>
        </p:nvPicPr>
        <p:blipFill>
          <a:blip r:embed="rId4" cstate="email"/>
          <a:srcRect/>
          <a:stretch>
            <a:fillRect/>
          </a:stretch>
        </p:blipFill>
        <p:spPr bwMode="auto">
          <a:xfrm>
            <a:off x="4572000" y="2389696"/>
            <a:ext cx="4342950" cy="1870364"/>
          </a:xfrm>
          <a:prstGeom prst="rect">
            <a:avLst/>
          </a:prstGeom>
          <a:ln>
            <a:noFill/>
          </a:ln>
          <a:effectLst>
            <a:softEdge rad="112500"/>
          </a:effectLst>
        </p:spPr>
      </p:pic>
      <p:pic>
        <p:nvPicPr>
          <p:cNvPr id="9222" name="Picture 2"/>
          <p:cNvPicPr>
            <a:picLocks noChangeAspect="1" noChangeArrowheads="1"/>
          </p:cNvPicPr>
          <p:nvPr/>
        </p:nvPicPr>
        <p:blipFill>
          <a:blip r:embed="rId5" cstate="email"/>
          <a:srcRect/>
          <a:stretch>
            <a:fillRect/>
          </a:stretch>
        </p:blipFill>
        <p:spPr bwMode="auto">
          <a:xfrm>
            <a:off x="3675063" y="0"/>
            <a:ext cx="3782291" cy="2466711"/>
          </a:xfrm>
          <a:prstGeom prst="rect">
            <a:avLst/>
          </a:prstGeom>
          <a:ln>
            <a:noFill/>
          </a:ln>
          <a:effectLst>
            <a:softEdge rad="112500"/>
          </a:effectLst>
        </p:spPr>
      </p:pic>
      <p:pic>
        <p:nvPicPr>
          <p:cNvPr id="12295" name="Picture 4" descr="408260"/>
          <p:cNvPicPr>
            <a:picLocks noChangeAspect="1" noChangeArrowheads="1"/>
          </p:cNvPicPr>
          <p:nvPr/>
        </p:nvPicPr>
        <p:blipFill>
          <a:blip r:embed="rId6" cstate="email"/>
          <a:srcRect/>
          <a:stretch>
            <a:fillRect/>
          </a:stretch>
        </p:blipFill>
        <p:spPr bwMode="auto">
          <a:xfrm>
            <a:off x="7279553" y="130700"/>
            <a:ext cx="1752600" cy="26352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descr="http://upload.wikimedia.org/wikipedia/commons/d/df/Graham_Cave_panorama_20090131.jpg"/>
          <p:cNvPicPr>
            <a:picLocks noChangeAspect="1" noChangeArrowheads="1"/>
          </p:cNvPicPr>
          <p:nvPr/>
        </p:nvPicPr>
        <p:blipFill>
          <a:blip r:embed="rId3" cstate="email"/>
          <a:srcRect/>
          <a:stretch>
            <a:fillRect/>
          </a:stretch>
        </p:blipFill>
        <p:spPr bwMode="auto">
          <a:xfrm>
            <a:off x="362841" y="4436045"/>
            <a:ext cx="6830291" cy="2183433"/>
          </a:xfrm>
          <a:prstGeom prst="rect">
            <a:avLst/>
          </a:prstGeom>
          <a:ln>
            <a:noFill/>
          </a:ln>
          <a:effectLst>
            <a:softEdge rad="112500"/>
          </a:effectLst>
        </p:spPr>
      </p:pic>
      <p:sp>
        <p:nvSpPr>
          <p:cNvPr id="13315" name="Title 1"/>
          <p:cNvSpPr>
            <a:spLocks noGrp="1"/>
          </p:cNvSpPr>
          <p:nvPr>
            <p:ph type="title"/>
          </p:nvPr>
        </p:nvSpPr>
        <p:spPr>
          <a:xfrm>
            <a:off x="280988" y="188913"/>
            <a:ext cx="3141662" cy="933450"/>
          </a:xfrm>
        </p:spPr>
        <p:txBody>
          <a:bodyPr/>
          <a:lstStyle/>
          <a:p>
            <a:r>
              <a:rPr lang="en-US" altLang="en-US" sz="2800" dirty="0">
                <a:solidFill>
                  <a:srgbClr val="00B050"/>
                </a:solidFill>
                <a:latin typeface="Arial" charset="0"/>
              </a:rPr>
              <a:t>Caves and </a:t>
            </a:r>
            <a:br>
              <a:rPr lang="en-US" altLang="en-US" sz="2800" dirty="0">
                <a:solidFill>
                  <a:srgbClr val="00B050"/>
                </a:solidFill>
                <a:latin typeface="Arial" charset="0"/>
              </a:rPr>
            </a:br>
            <a:r>
              <a:rPr lang="en-US" altLang="en-US" sz="2800" dirty="0">
                <a:solidFill>
                  <a:srgbClr val="00B050"/>
                </a:solidFill>
                <a:latin typeface="Arial" charset="0"/>
              </a:rPr>
              <a:t>Rock Shelters</a:t>
            </a:r>
          </a:p>
        </p:txBody>
      </p:sp>
      <p:pic>
        <p:nvPicPr>
          <p:cNvPr id="27" name="Picture 10" descr="6260360-R1-015-6"/>
          <p:cNvPicPr>
            <a:picLocks noChangeAspect="1" noChangeArrowheads="1"/>
          </p:cNvPicPr>
          <p:nvPr/>
        </p:nvPicPr>
        <p:blipFill>
          <a:blip r:embed="rId4" cstate="email"/>
          <a:srcRect/>
          <a:stretch>
            <a:fillRect/>
          </a:stretch>
        </p:blipFill>
        <p:spPr bwMode="auto">
          <a:xfrm>
            <a:off x="260052" y="1108364"/>
            <a:ext cx="2958133" cy="4378036"/>
          </a:xfrm>
          <a:prstGeom prst="rect">
            <a:avLst/>
          </a:prstGeom>
          <a:ln>
            <a:noFill/>
          </a:ln>
          <a:effectLst>
            <a:softEdge rad="112500"/>
          </a:effectLst>
        </p:spPr>
      </p:pic>
      <p:pic>
        <p:nvPicPr>
          <p:cNvPr id="29" name="Picture 17" descr="6260360-R1-007-2"/>
          <p:cNvPicPr>
            <a:picLocks noChangeAspect="1" noChangeArrowheads="1"/>
          </p:cNvPicPr>
          <p:nvPr/>
        </p:nvPicPr>
        <p:blipFill>
          <a:blip r:embed="rId5" cstate="email"/>
          <a:srcRect/>
          <a:stretch>
            <a:fillRect/>
          </a:stretch>
        </p:blipFill>
        <p:spPr bwMode="auto">
          <a:xfrm>
            <a:off x="5206069" y="4015946"/>
            <a:ext cx="3937931" cy="2661945"/>
          </a:xfrm>
          <a:prstGeom prst="rect">
            <a:avLst/>
          </a:prstGeom>
          <a:ln>
            <a:noFill/>
          </a:ln>
          <a:effectLst>
            <a:softEdge rad="112500"/>
          </a:effectLst>
        </p:spPr>
      </p:pic>
      <p:pic>
        <p:nvPicPr>
          <p:cNvPr id="32" name="Picture 31" descr="DSC01389.JPG"/>
          <p:cNvPicPr/>
          <p:nvPr/>
        </p:nvPicPr>
        <p:blipFill>
          <a:blip r:embed="rId6" cstate="email"/>
          <a:stretch>
            <a:fillRect/>
          </a:stretch>
        </p:blipFill>
        <p:spPr>
          <a:xfrm>
            <a:off x="3225114" y="308919"/>
            <a:ext cx="3212755" cy="4151870"/>
          </a:xfrm>
          <a:prstGeom prst="rect">
            <a:avLst/>
          </a:prstGeom>
          <a:ln>
            <a:noFill/>
          </a:ln>
          <a:effectLst>
            <a:softEdge rad="112500"/>
          </a:effectLst>
        </p:spPr>
      </p:pic>
      <p:pic>
        <p:nvPicPr>
          <p:cNvPr id="15368" name="Picture 8" descr="C:\Users\Public\Documents\MDC Meramec Bat Cave\DSC01386.JPG"/>
          <p:cNvPicPr>
            <a:picLocks noChangeAspect="1" noChangeArrowheads="1"/>
          </p:cNvPicPr>
          <p:nvPr/>
        </p:nvPicPr>
        <p:blipFill>
          <a:blip r:embed="rId7" cstate="email">
            <a:lum bright="10000"/>
          </a:blip>
          <a:srcRect/>
          <a:stretch>
            <a:fillRect/>
          </a:stretch>
        </p:blipFill>
        <p:spPr bwMode="auto">
          <a:xfrm>
            <a:off x="6462582" y="312956"/>
            <a:ext cx="2423469" cy="3863627"/>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upload.wikimedia.org/wikipedia/commons/thumb/c/c3/USS_Arizona_Memorial_%28aerial_view%29.jpg/1280px-USS_Arizona_Memorial_%28aerial_view%29.jpg"/>
          <p:cNvPicPr>
            <a:picLocks noChangeAspect="1" noChangeArrowheads="1"/>
          </p:cNvPicPr>
          <p:nvPr/>
        </p:nvPicPr>
        <p:blipFill>
          <a:blip r:embed="rId3" cstate="email"/>
          <a:srcRect/>
          <a:stretch>
            <a:fillRect/>
          </a:stretch>
        </p:blipFill>
        <p:spPr bwMode="auto">
          <a:xfrm>
            <a:off x="3676013" y="3920838"/>
            <a:ext cx="5287878" cy="2743200"/>
          </a:xfrm>
          <a:prstGeom prst="rect">
            <a:avLst/>
          </a:prstGeom>
          <a:ln>
            <a:noFill/>
          </a:ln>
          <a:effectLst>
            <a:softEdge rad="112500"/>
          </a:effectLst>
        </p:spPr>
      </p:pic>
      <p:pic>
        <p:nvPicPr>
          <p:cNvPr id="62470" name="Picture 6" descr="Photo: Sunken Japanese plane"/>
          <p:cNvPicPr>
            <a:picLocks noChangeAspect="1" noChangeArrowheads="1"/>
          </p:cNvPicPr>
          <p:nvPr/>
        </p:nvPicPr>
        <p:blipFill>
          <a:blip r:embed="rId4" cstate="email"/>
          <a:srcRect/>
          <a:stretch>
            <a:fillRect/>
          </a:stretch>
        </p:blipFill>
        <p:spPr bwMode="auto">
          <a:xfrm>
            <a:off x="936337" y="1316182"/>
            <a:ext cx="4300681" cy="2615669"/>
          </a:xfrm>
          <a:prstGeom prst="rect">
            <a:avLst/>
          </a:prstGeom>
          <a:ln>
            <a:noFill/>
          </a:ln>
          <a:effectLst>
            <a:softEdge rad="112500"/>
          </a:effectLst>
        </p:spPr>
      </p:pic>
      <p:sp>
        <p:nvSpPr>
          <p:cNvPr id="14340" name="Title 1"/>
          <p:cNvSpPr>
            <a:spLocks noGrp="1"/>
          </p:cNvSpPr>
          <p:nvPr>
            <p:ph type="title"/>
          </p:nvPr>
        </p:nvSpPr>
        <p:spPr>
          <a:xfrm>
            <a:off x="322263" y="328613"/>
            <a:ext cx="3640137" cy="944562"/>
          </a:xfrm>
        </p:spPr>
        <p:txBody>
          <a:bodyPr/>
          <a:lstStyle/>
          <a:p>
            <a:r>
              <a:rPr lang="en-US" altLang="en-US" sz="2800" dirty="0">
                <a:solidFill>
                  <a:srgbClr val="00B050"/>
                </a:solidFill>
                <a:latin typeface="Arial" charset="0"/>
              </a:rPr>
              <a:t>Underwater and Maritime Resources</a:t>
            </a:r>
          </a:p>
        </p:txBody>
      </p:sp>
      <p:pic>
        <p:nvPicPr>
          <p:cNvPr id="25" name="Picture 24" descr="GOPR0075.JPG"/>
          <p:cNvPicPr>
            <a:picLocks noChangeAspect="1"/>
          </p:cNvPicPr>
          <p:nvPr/>
        </p:nvPicPr>
        <p:blipFill>
          <a:blip r:embed="rId5" cstate="email"/>
          <a:srcRect/>
          <a:stretch>
            <a:fillRect/>
          </a:stretch>
        </p:blipFill>
        <p:spPr>
          <a:xfrm>
            <a:off x="0" y="3865297"/>
            <a:ext cx="2133599" cy="2812594"/>
          </a:xfrm>
          <a:prstGeom prst="rect">
            <a:avLst/>
          </a:prstGeom>
          <a:effectLst>
            <a:softEdge rad="127000"/>
          </a:effectLst>
        </p:spPr>
      </p:pic>
      <p:pic>
        <p:nvPicPr>
          <p:cNvPr id="62468" name="Picture 4" descr="http://upload.wikimedia.org/wikipedia/commons/1/16/Jeremiah_O%27Brien_%28Liberty_ship%2C_San_Francisco%29.JPG"/>
          <p:cNvPicPr>
            <a:picLocks noChangeAspect="1" noChangeArrowheads="1"/>
          </p:cNvPicPr>
          <p:nvPr/>
        </p:nvPicPr>
        <p:blipFill>
          <a:blip r:embed="rId6" cstate="email"/>
          <a:srcRect/>
          <a:stretch>
            <a:fillRect/>
          </a:stretch>
        </p:blipFill>
        <p:spPr bwMode="auto">
          <a:xfrm>
            <a:off x="5788754" y="304801"/>
            <a:ext cx="2981174" cy="3574472"/>
          </a:xfrm>
          <a:prstGeom prst="rect">
            <a:avLst/>
          </a:prstGeom>
          <a:ln>
            <a:noFill/>
          </a:ln>
          <a:effectLst>
            <a:softEdge rad="112500"/>
          </a:effectLst>
        </p:spPr>
      </p:pic>
      <p:pic>
        <p:nvPicPr>
          <p:cNvPr id="27" name="Picture 2"/>
          <p:cNvPicPr>
            <a:picLocks noChangeAspect="1" noChangeArrowheads="1"/>
          </p:cNvPicPr>
          <p:nvPr/>
        </p:nvPicPr>
        <p:blipFill>
          <a:blip r:embed="rId7" cstate="email">
            <a:lum bright="-2000" contrast="16000"/>
          </a:blip>
          <a:srcRect/>
          <a:stretch>
            <a:fillRect/>
          </a:stretch>
        </p:blipFill>
        <p:spPr bwMode="auto">
          <a:xfrm>
            <a:off x="2126876" y="3877519"/>
            <a:ext cx="1655415" cy="2785779"/>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P:\Projects\REX\23PI1344\23PI1344 Photos\Ceramic Cutouts\DSC00381PI1344V1 copy.gif"/>
          <p:cNvPicPr>
            <a:picLocks noChangeAspect="1" noChangeArrowheads="1"/>
          </p:cNvPicPr>
          <p:nvPr/>
        </p:nvPicPr>
        <p:blipFill>
          <a:blip r:embed="rId3" cstate="email"/>
          <a:srcRect/>
          <a:stretch>
            <a:fillRect/>
          </a:stretch>
        </p:blipFill>
        <p:spPr bwMode="auto">
          <a:xfrm>
            <a:off x="2230438" y="1060450"/>
            <a:ext cx="2189162" cy="1905000"/>
          </a:xfrm>
          <a:prstGeom prst="rect">
            <a:avLst/>
          </a:prstGeom>
          <a:noFill/>
          <a:effectLst>
            <a:outerShdw blurRad="50800" dist="38100" dir="8100000" algn="tr" rotWithShape="0">
              <a:prstClr val="black">
                <a:alpha val="40000"/>
              </a:prstClr>
            </a:outerShdw>
          </a:effectLst>
        </p:spPr>
      </p:pic>
      <p:pic>
        <p:nvPicPr>
          <p:cNvPr id="23" name="Picture 3" descr="P:\Projects\REX\23PI1344\23PI1344 Photos\Lithics Cutouts\DSC00995PI1344BAG406.gif"/>
          <p:cNvPicPr>
            <a:picLocks noChangeAspect="1" noChangeArrowheads="1"/>
          </p:cNvPicPr>
          <p:nvPr/>
        </p:nvPicPr>
        <p:blipFill>
          <a:blip r:embed="rId4" cstate="email"/>
          <a:srcRect/>
          <a:stretch>
            <a:fillRect/>
          </a:stretch>
        </p:blipFill>
        <p:spPr bwMode="auto">
          <a:xfrm rot="19414190">
            <a:off x="887413" y="847725"/>
            <a:ext cx="1090612" cy="2374900"/>
          </a:xfrm>
          <a:prstGeom prst="rect">
            <a:avLst/>
          </a:prstGeom>
          <a:noFill/>
          <a:effectLst>
            <a:outerShdw blurRad="50800" dist="38100" dir="8100000" algn="tr" rotWithShape="0">
              <a:prstClr val="black">
                <a:alpha val="40000"/>
              </a:prstClr>
            </a:outerShdw>
          </a:effectLst>
        </p:spPr>
      </p:pic>
      <p:sp>
        <p:nvSpPr>
          <p:cNvPr id="15364" name="Title 1"/>
          <p:cNvSpPr>
            <a:spLocks noGrp="1"/>
          </p:cNvSpPr>
          <p:nvPr>
            <p:ph type="title"/>
          </p:nvPr>
        </p:nvSpPr>
        <p:spPr>
          <a:xfrm>
            <a:off x="322263" y="328613"/>
            <a:ext cx="4152900" cy="627062"/>
          </a:xfrm>
        </p:spPr>
        <p:txBody>
          <a:bodyPr/>
          <a:lstStyle/>
          <a:p>
            <a:r>
              <a:rPr lang="en-US" altLang="en-US" sz="2800" dirty="0">
                <a:solidFill>
                  <a:srgbClr val="00B050"/>
                </a:solidFill>
                <a:latin typeface="Arial" charset="0"/>
              </a:rPr>
              <a:t>Objects and Artifacts</a:t>
            </a:r>
          </a:p>
        </p:txBody>
      </p:sp>
      <p:pic>
        <p:nvPicPr>
          <p:cNvPr id="15365" name="Picture 2" descr="http://upload.wikimedia.org/wikipedia/commons/2/21/Cannon-IMG_1780.jpg"/>
          <p:cNvPicPr>
            <a:picLocks noChangeAspect="1" noChangeArrowheads="1"/>
          </p:cNvPicPr>
          <p:nvPr/>
        </p:nvPicPr>
        <p:blipFill>
          <a:blip r:embed="rId5" cstate="email"/>
          <a:srcRect/>
          <a:stretch>
            <a:fillRect/>
          </a:stretch>
        </p:blipFill>
        <p:spPr bwMode="auto">
          <a:xfrm>
            <a:off x="249238" y="3906838"/>
            <a:ext cx="4576762" cy="2438400"/>
          </a:xfrm>
          <a:prstGeom prst="rect">
            <a:avLst/>
          </a:prstGeom>
          <a:noFill/>
          <a:ln w="9525">
            <a:noFill/>
            <a:miter lim="800000"/>
            <a:headEnd/>
            <a:tailEnd/>
          </a:ln>
        </p:spPr>
      </p:pic>
      <p:pic>
        <p:nvPicPr>
          <p:cNvPr id="15366" name="Picture 4" descr="http://upload.wikimedia.org/wikipedia/commons/e/ef/Tank_Memorial_-_geograph.org.uk_-_1144.jpg"/>
          <p:cNvPicPr>
            <a:picLocks noChangeAspect="1" noChangeArrowheads="1"/>
          </p:cNvPicPr>
          <p:nvPr/>
        </p:nvPicPr>
        <p:blipFill>
          <a:blip r:embed="rId6" cstate="email">
            <a:lum bright="10000"/>
          </a:blip>
          <a:srcRect/>
          <a:stretch>
            <a:fillRect/>
          </a:stretch>
        </p:blipFill>
        <p:spPr bwMode="auto">
          <a:xfrm>
            <a:off x="4965700" y="368300"/>
            <a:ext cx="3832225" cy="2751138"/>
          </a:xfrm>
          <a:prstGeom prst="rect">
            <a:avLst/>
          </a:prstGeom>
          <a:noFill/>
          <a:ln w="9525">
            <a:noFill/>
            <a:miter lim="800000"/>
            <a:headEnd/>
            <a:tailEnd/>
          </a:ln>
        </p:spPr>
      </p:pic>
      <p:pic>
        <p:nvPicPr>
          <p:cNvPr id="15367" name="Picture 3" descr="P:\Projects\REX\23PI1344\23PI1344 Photos\Lithics Cutouts\DSC01024PI1344BAG486.gif"/>
          <p:cNvPicPr>
            <a:picLocks noChangeAspect="1" noChangeArrowheads="1"/>
          </p:cNvPicPr>
          <p:nvPr/>
        </p:nvPicPr>
        <p:blipFill>
          <a:blip r:embed="rId7" cstate="email"/>
          <a:srcRect/>
          <a:stretch>
            <a:fillRect/>
          </a:stretch>
        </p:blipFill>
        <p:spPr bwMode="auto">
          <a:xfrm rot="-10455539">
            <a:off x="7321550" y="3873500"/>
            <a:ext cx="1681163" cy="2908300"/>
          </a:xfrm>
          <a:prstGeom prst="rect">
            <a:avLst/>
          </a:prstGeom>
          <a:noFill/>
          <a:ln w="9525">
            <a:noFill/>
            <a:miter lim="800000"/>
            <a:headEnd/>
            <a:tailEnd/>
          </a:ln>
        </p:spPr>
      </p:pic>
      <p:pic>
        <p:nvPicPr>
          <p:cNvPr id="15368" name="Picture 31" descr="yellow ware chamber pot.gif"/>
          <p:cNvPicPr>
            <a:picLocks noChangeAspect="1"/>
          </p:cNvPicPr>
          <p:nvPr/>
        </p:nvPicPr>
        <p:blipFill>
          <a:blip r:embed="rId8" cstate="email"/>
          <a:srcRect/>
          <a:stretch>
            <a:fillRect/>
          </a:stretch>
        </p:blipFill>
        <p:spPr bwMode="auto">
          <a:xfrm>
            <a:off x="4683125" y="2687638"/>
            <a:ext cx="3184525" cy="2022475"/>
          </a:xfrm>
          <a:prstGeom prst="rect">
            <a:avLst/>
          </a:prstGeom>
          <a:noFill/>
          <a:ln w="9525">
            <a:noFill/>
            <a:miter lim="800000"/>
            <a:headEnd/>
            <a:tailEnd/>
          </a:ln>
        </p:spPr>
      </p:pic>
      <p:pic>
        <p:nvPicPr>
          <p:cNvPr id="15369" name="Picture 2" descr="P:\Projects\REX\23PI1344\23PI1344 Photos\Lithics Cutouts\DSC01016PI1344BAG486.gif"/>
          <p:cNvPicPr>
            <a:picLocks noChangeAspect="1" noChangeArrowheads="1"/>
          </p:cNvPicPr>
          <p:nvPr/>
        </p:nvPicPr>
        <p:blipFill>
          <a:blip r:embed="rId9" cstate="email"/>
          <a:srcRect/>
          <a:stretch>
            <a:fillRect/>
          </a:stretch>
        </p:blipFill>
        <p:spPr bwMode="auto">
          <a:xfrm rot="611682">
            <a:off x="6207125" y="3546475"/>
            <a:ext cx="1366838" cy="3216275"/>
          </a:xfrm>
          <a:prstGeom prst="rect">
            <a:avLst/>
          </a:prstGeom>
          <a:noFill/>
          <a:ln w="9525">
            <a:noFill/>
            <a:miter lim="800000"/>
            <a:headEnd/>
            <a:tailEnd/>
          </a:ln>
        </p:spPr>
      </p:pic>
      <p:pic>
        <p:nvPicPr>
          <p:cNvPr id="15370" name="Picture 7" descr="flask"/>
          <p:cNvPicPr>
            <a:picLocks noChangeAspect="1" noChangeArrowheads="1"/>
          </p:cNvPicPr>
          <p:nvPr/>
        </p:nvPicPr>
        <p:blipFill>
          <a:blip r:embed="rId10" cstate="email"/>
          <a:srcRect/>
          <a:stretch>
            <a:fillRect/>
          </a:stretch>
        </p:blipFill>
        <p:spPr bwMode="auto">
          <a:xfrm>
            <a:off x="4173538" y="4122738"/>
            <a:ext cx="1751012" cy="2513012"/>
          </a:xfrm>
          <a:prstGeom prst="rect">
            <a:avLst/>
          </a:prstGeom>
          <a:noFill/>
          <a:ln w="9525">
            <a:noFill/>
            <a:miter lim="800000"/>
            <a:headEnd/>
            <a:tailEnd/>
          </a:ln>
          <a:effectLst>
            <a:outerShdw dist="81320" dir="2319588" algn="ctr" rotWithShape="0">
              <a:srgbClr val="060D14">
                <a:alpha val="50000"/>
              </a:srgbClr>
            </a:outerShdw>
          </a:effectLst>
        </p:spPr>
      </p:pic>
      <p:pic>
        <p:nvPicPr>
          <p:cNvPr id="15371" name="Picture 11" descr="coin"/>
          <p:cNvPicPr>
            <a:picLocks noChangeAspect="1" noChangeArrowheads="1"/>
          </p:cNvPicPr>
          <p:nvPr/>
        </p:nvPicPr>
        <p:blipFill>
          <a:blip r:embed="rId11" cstate="email"/>
          <a:srcRect/>
          <a:stretch>
            <a:fillRect/>
          </a:stretch>
        </p:blipFill>
        <p:spPr bwMode="auto">
          <a:xfrm>
            <a:off x="2195513" y="2730500"/>
            <a:ext cx="1377950" cy="1346200"/>
          </a:xfrm>
          <a:prstGeom prst="rect">
            <a:avLst/>
          </a:prstGeom>
          <a:noFill/>
          <a:ln w="9525">
            <a:noFill/>
            <a:miter lim="800000"/>
            <a:headEnd/>
            <a:tailEnd/>
          </a:ln>
          <a:effectLst>
            <a:outerShdw dist="56796" dir="3806097" algn="ctr" rotWithShape="0">
              <a:srgbClr val="060D14">
                <a:alpha val="50000"/>
              </a:srgbClr>
            </a:outerShdw>
          </a:effectLst>
        </p:spPr>
      </p:pic>
      <p:pic>
        <p:nvPicPr>
          <p:cNvPr id="15372" name="Picture 12" descr="pipe"/>
          <p:cNvPicPr>
            <a:picLocks noChangeAspect="1" noChangeArrowheads="1"/>
          </p:cNvPicPr>
          <p:nvPr/>
        </p:nvPicPr>
        <p:blipFill>
          <a:blip r:embed="rId12" cstate="email"/>
          <a:srcRect/>
          <a:stretch>
            <a:fillRect/>
          </a:stretch>
        </p:blipFill>
        <p:spPr bwMode="auto">
          <a:xfrm>
            <a:off x="4271963" y="266700"/>
            <a:ext cx="1771650" cy="1433513"/>
          </a:xfrm>
          <a:prstGeom prst="rect">
            <a:avLst/>
          </a:prstGeom>
          <a:noFill/>
          <a:ln w="9525">
            <a:noFill/>
            <a:miter lim="800000"/>
            <a:headEnd/>
            <a:tailEnd/>
          </a:ln>
          <a:effectLst>
            <a:outerShdw dist="63500" dir="3187806" algn="ctr" rotWithShape="0">
              <a:srgbClr val="060D14">
                <a:alpha val="50000"/>
              </a:srgbClr>
            </a:outerShdw>
          </a:effectLst>
        </p:spPr>
      </p:pic>
      <p:pic>
        <p:nvPicPr>
          <p:cNvPr id="15373" name="Picture 17" descr="flint1"/>
          <p:cNvPicPr>
            <a:picLocks noChangeAspect="1" noChangeArrowheads="1"/>
          </p:cNvPicPr>
          <p:nvPr/>
        </p:nvPicPr>
        <p:blipFill>
          <a:blip r:embed="rId13" cstate="email"/>
          <a:srcRect/>
          <a:stretch>
            <a:fillRect/>
          </a:stretch>
        </p:blipFill>
        <p:spPr bwMode="auto">
          <a:xfrm rot="-2176166">
            <a:off x="425450" y="2886075"/>
            <a:ext cx="1006475" cy="963613"/>
          </a:xfrm>
          <a:prstGeom prst="rect">
            <a:avLst/>
          </a:prstGeom>
          <a:noFill/>
          <a:ln w="9525">
            <a:noFill/>
            <a:miter lim="800000"/>
            <a:headEnd/>
            <a:tailEnd/>
          </a:ln>
          <a:effectLst>
            <a:outerShdw dist="53882" dir="2700000" algn="ctr" rotWithShape="0">
              <a:srgbClr val="060D14">
                <a:alpha val="50000"/>
              </a:srgbClr>
            </a:outerShdw>
          </a:effectLst>
        </p:spPr>
      </p:pic>
      <p:pic>
        <p:nvPicPr>
          <p:cNvPr id="15374" name="Picture 13" descr="mouth-harp"/>
          <p:cNvPicPr>
            <a:picLocks noChangeAspect="1" noChangeArrowheads="1"/>
          </p:cNvPicPr>
          <p:nvPr/>
        </p:nvPicPr>
        <p:blipFill>
          <a:blip r:embed="rId14" cstate="email"/>
          <a:srcRect/>
          <a:stretch>
            <a:fillRect/>
          </a:stretch>
        </p:blipFill>
        <p:spPr bwMode="auto">
          <a:xfrm rot="-8234623">
            <a:off x="7526338" y="163513"/>
            <a:ext cx="1423987" cy="1128712"/>
          </a:xfrm>
          <a:prstGeom prst="rect">
            <a:avLst/>
          </a:prstGeom>
          <a:noFill/>
          <a:ln w="9525">
            <a:noFill/>
            <a:miter lim="800000"/>
            <a:headEnd/>
            <a:tailEnd/>
          </a:ln>
          <a:effectLst>
            <a:outerShdw dist="63500" dir="3187806" algn="ctr" rotWithShape="0">
              <a:srgbClr val="060D14">
                <a:alpha val="50000"/>
              </a:srgbClr>
            </a:outerShdw>
          </a:effectLst>
        </p:spPr>
      </p:pic>
      <p:pic>
        <p:nvPicPr>
          <p:cNvPr id="15375" name="Picture 20" descr="faunal.gif"/>
          <p:cNvPicPr>
            <a:picLocks noChangeAspect="1"/>
          </p:cNvPicPr>
          <p:nvPr/>
        </p:nvPicPr>
        <p:blipFill>
          <a:blip r:embed="rId15" cstate="email"/>
          <a:srcRect/>
          <a:stretch>
            <a:fillRect/>
          </a:stretch>
        </p:blipFill>
        <p:spPr bwMode="auto">
          <a:xfrm rot="5120862">
            <a:off x="3336132" y="5145881"/>
            <a:ext cx="1573212" cy="14446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22263" y="328613"/>
            <a:ext cx="3806825" cy="557212"/>
          </a:xfrm>
        </p:spPr>
        <p:txBody>
          <a:bodyPr/>
          <a:lstStyle/>
          <a:p>
            <a:r>
              <a:rPr lang="en-US" altLang="en-US" sz="2800" dirty="0">
                <a:solidFill>
                  <a:srgbClr val="00B050"/>
                </a:solidFill>
                <a:latin typeface="Arial" charset="0"/>
              </a:rPr>
              <a:t>Archaeological Sites</a:t>
            </a:r>
          </a:p>
        </p:txBody>
      </p:sp>
      <p:pic>
        <p:nvPicPr>
          <p:cNvPr id="28" name="Picture 9" descr="D:\figure 08-25.jpg"/>
          <p:cNvPicPr>
            <a:picLocks noChangeAspect="1" noChangeArrowheads="1"/>
          </p:cNvPicPr>
          <p:nvPr/>
        </p:nvPicPr>
        <p:blipFill>
          <a:blip r:embed="rId3" cstate="email"/>
          <a:srcRect/>
          <a:stretch>
            <a:fillRect/>
          </a:stretch>
        </p:blipFill>
        <p:spPr bwMode="auto">
          <a:xfrm>
            <a:off x="4929861" y="3574474"/>
            <a:ext cx="4047884" cy="3089563"/>
          </a:xfrm>
          <a:prstGeom prst="rect">
            <a:avLst/>
          </a:prstGeom>
          <a:ln>
            <a:noFill/>
          </a:ln>
          <a:effectLst>
            <a:softEdge rad="112500"/>
          </a:effectLst>
        </p:spPr>
      </p:pic>
      <p:pic>
        <p:nvPicPr>
          <p:cNvPr id="9221" name="Picture 6" descr="C:\Users\david.breetzke\Desktop\McAlpine crew.jpg"/>
          <p:cNvPicPr>
            <a:picLocks noChangeAspect="1" noChangeArrowheads="1"/>
          </p:cNvPicPr>
          <p:nvPr/>
        </p:nvPicPr>
        <p:blipFill>
          <a:blip r:embed="rId4" cstate="email"/>
          <a:srcRect/>
          <a:stretch>
            <a:fillRect/>
          </a:stretch>
        </p:blipFill>
        <p:spPr bwMode="auto">
          <a:xfrm>
            <a:off x="238434" y="1071625"/>
            <a:ext cx="2463201" cy="1847400"/>
          </a:xfrm>
          <a:prstGeom prst="rect">
            <a:avLst/>
          </a:prstGeom>
          <a:ln>
            <a:noFill/>
          </a:ln>
          <a:effectLst>
            <a:softEdge rad="112500"/>
          </a:effectLst>
        </p:spPr>
      </p:pic>
      <p:pic>
        <p:nvPicPr>
          <p:cNvPr id="29" name="Picture 2" descr="C:\Users\Public\Documents\Pics\REX mitigation.jpg"/>
          <p:cNvPicPr>
            <a:picLocks noChangeAspect="1" noChangeArrowheads="1"/>
          </p:cNvPicPr>
          <p:nvPr/>
        </p:nvPicPr>
        <p:blipFill>
          <a:blip r:embed="rId5" cstate="email"/>
          <a:srcRect/>
          <a:stretch>
            <a:fillRect/>
          </a:stretch>
        </p:blipFill>
        <p:spPr bwMode="auto">
          <a:xfrm>
            <a:off x="2098961" y="1752599"/>
            <a:ext cx="4121729" cy="2907520"/>
          </a:xfrm>
          <a:prstGeom prst="rect">
            <a:avLst/>
          </a:prstGeom>
          <a:ln>
            <a:noFill/>
          </a:ln>
          <a:effectLst>
            <a:softEdge rad="112500"/>
          </a:effectLst>
        </p:spPr>
      </p:pic>
      <p:pic>
        <p:nvPicPr>
          <p:cNvPr id="32" name="Picture 20" descr="DSC01595"/>
          <p:cNvPicPr>
            <a:picLocks noChangeAspect="1" noChangeArrowheads="1"/>
          </p:cNvPicPr>
          <p:nvPr/>
        </p:nvPicPr>
        <p:blipFill>
          <a:blip r:embed="rId6" cstate="email"/>
          <a:srcRect/>
          <a:stretch>
            <a:fillRect/>
          </a:stretch>
        </p:blipFill>
        <p:spPr bwMode="auto">
          <a:xfrm>
            <a:off x="221672" y="997527"/>
            <a:ext cx="2867891" cy="2150918"/>
          </a:xfrm>
          <a:prstGeom prst="rect">
            <a:avLst/>
          </a:prstGeom>
          <a:noFill/>
          <a:ln w="9525">
            <a:noFill/>
            <a:miter lim="800000"/>
            <a:headEnd/>
            <a:tailEnd/>
          </a:ln>
          <a:effectLst>
            <a:softEdge rad="127000"/>
          </a:effectLst>
        </p:spPr>
      </p:pic>
      <p:pic>
        <p:nvPicPr>
          <p:cNvPr id="34" name="Picture 11" descr="rockcairn"/>
          <p:cNvPicPr>
            <a:picLocks noChangeAspect="1" noChangeArrowheads="1"/>
          </p:cNvPicPr>
          <p:nvPr/>
        </p:nvPicPr>
        <p:blipFill>
          <a:blip r:embed="rId7" cstate="email"/>
          <a:srcRect/>
          <a:stretch>
            <a:fillRect/>
          </a:stretch>
        </p:blipFill>
        <p:spPr bwMode="auto">
          <a:xfrm>
            <a:off x="4984167" y="194743"/>
            <a:ext cx="3938159" cy="2977949"/>
          </a:xfrm>
          <a:prstGeom prst="rect">
            <a:avLst/>
          </a:prstGeom>
          <a:ln>
            <a:noFill/>
          </a:ln>
          <a:effectLst>
            <a:softEdge rad="112500"/>
          </a:effectLst>
        </p:spPr>
      </p:pic>
      <p:pic>
        <p:nvPicPr>
          <p:cNvPr id="16392" name="Picture 34" descr="Day-and-Bybee.gif"/>
          <p:cNvPicPr>
            <a:picLocks noChangeAspect="1"/>
          </p:cNvPicPr>
          <p:nvPr/>
        </p:nvPicPr>
        <p:blipFill>
          <a:blip r:embed="rId8" cstate="email"/>
          <a:srcRect/>
          <a:stretch>
            <a:fillRect/>
          </a:stretch>
        </p:blipFill>
        <p:spPr bwMode="auto">
          <a:xfrm>
            <a:off x="238125" y="3422650"/>
            <a:ext cx="4325938" cy="317658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DSC00637-tiny"/>
          <p:cNvPicPr>
            <a:picLocks noChangeAspect="1" noChangeArrowheads="1"/>
          </p:cNvPicPr>
          <p:nvPr/>
        </p:nvPicPr>
        <p:blipFill>
          <a:blip r:embed="rId3" cstate="email"/>
          <a:srcRect/>
          <a:stretch>
            <a:fillRect/>
          </a:stretch>
        </p:blipFill>
        <p:spPr bwMode="auto">
          <a:xfrm>
            <a:off x="1052945" y="1357744"/>
            <a:ext cx="3020290" cy="2200875"/>
          </a:xfrm>
          <a:prstGeom prst="rect">
            <a:avLst/>
          </a:prstGeom>
          <a:ln>
            <a:noFill/>
          </a:ln>
          <a:effectLst>
            <a:softEdge rad="112500"/>
          </a:effectLst>
        </p:spPr>
      </p:pic>
      <p:sp>
        <p:nvSpPr>
          <p:cNvPr id="7" name="Title 1"/>
          <p:cNvSpPr txBox="1">
            <a:spLocks/>
          </p:cNvSpPr>
          <p:nvPr/>
        </p:nvSpPr>
        <p:spPr bwMode="auto">
          <a:xfrm>
            <a:off x="322263" y="328613"/>
            <a:ext cx="3530600" cy="944562"/>
          </a:xfrm>
          <a:prstGeom prst="rect">
            <a:avLst/>
          </a:prstGeom>
          <a:noFill/>
          <a:ln w="9525">
            <a:noFill/>
            <a:miter lim="800000"/>
            <a:headEnd/>
            <a:tailEnd/>
          </a:ln>
        </p:spPr>
        <p:txBody>
          <a:bodyPr anchor="b"/>
          <a:lstStyle/>
          <a:p>
            <a:pPr eaLnBrk="0" hangingPunct="0">
              <a:defRPr/>
            </a:pPr>
            <a:r>
              <a:rPr lang="en-US" sz="2800" b="1" dirty="0">
                <a:solidFill>
                  <a:srgbClr val="00B050"/>
                </a:solidFill>
                <a:ea typeface="+mj-ea"/>
                <a:cs typeface="+mj-cs"/>
              </a:rPr>
              <a:t>Archaeological Features</a:t>
            </a:r>
          </a:p>
        </p:txBody>
      </p:sp>
      <p:pic>
        <p:nvPicPr>
          <p:cNvPr id="8" name="Picture 71" descr="DSC03066"/>
          <p:cNvPicPr>
            <a:picLocks noChangeAspect="1" noChangeArrowheads="1"/>
          </p:cNvPicPr>
          <p:nvPr/>
        </p:nvPicPr>
        <p:blipFill>
          <a:blip r:embed="rId4" cstate="email"/>
          <a:srcRect/>
          <a:stretch>
            <a:fillRect/>
          </a:stretch>
        </p:blipFill>
        <p:spPr bwMode="auto">
          <a:xfrm>
            <a:off x="4517223" y="3276600"/>
            <a:ext cx="4425846" cy="3156857"/>
          </a:xfrm>
          <a:prstGeom prst="rect">
            <a:avLst/>
          </a:prstGeom>
          <a:ln>
            <a:noFill/>
          </a:ln>
          <a:effectLst>
            <a:softEdge rad="112500"/>
          </a:effectLst>
        </p:spPr>
      </p:pic>
      <p:sp>
        <p:nvSpPr>
          <p:cNvPr id="17413" name="TextBox 9"/>
          <p:cNvSpPr txBox="1">
            <a:spLocks noChangeArrowheads="1"/>
          </p:cNvSpPr>
          <p:nvPr/>
        </p:nvSpPr>
        <p:spPr bwMode="auto">
          <a:xfrm>
            <a:off x="5540375" y="2878138"/>
            <a:ext cx="2662238" cy="368300"/>
          </a:xfrm>
          <a:prstGeom prst="rect">
            <a:avLst/>
          </a:prstGeom>
          <a:noFill/>
          <a:ln w="9525">
            <a:noFill/>
            <a:miter lim="800000"/>
            <a:headEnd/>
            <a:tailEnd/>
          </a:ln>
        </p:spPr>
        <p:txBody>
          <a:bodyPr>
            <a:spAutoFit/>
          </a:bodyPr>
          <a:lstStyle/>
          <a:p>
            <a:r>
              <a:rPr lang="en-US" altLang="en-US" dirty="0"/>
              <a:t>Historic features</a:t>
            </a:r>
          </a:p>
        </p:txBody>
      </p:sp>
      <p:pic>
        <p:nvPicPr>
          <p:cNvPr id="66561" name="Picture 1" descr="F:\Window Glass Paper\Window Glass Paper\figure 04.jpg"/>
          <p:cNvPicPr>
            <a:picLocks noChangeAspect="1" noChangeArrowheads="1"/>
          </p:cNvPicPr>
          <p:nvPr/>
        </p:nvPicPr>
        <p:blipFill>
          <a:blip r:embed="rId5" cstate="email"/>
          <a:srcRect/>
          <a:stretch>
            <a:fillRect/>
          </a:stretch>
        </p:blipFill>
        <p:spPr bwMode="auto">
          <a:xfrm>
            <a:off x="4257206" y="577063"/>
            <a:ext cx="4685902" cy="2277002"/>
          </a:xfrm>
          <a:prstGeom prst="rect">
            <a:avLst/>
          </a:prstGeom>
          <a:ln>
            <a:noFill/>
          </a:ln>
          <a:effectLst>
            <a:softEdge rad="112500"/>
          </a:effectLst>
        </p:spPr>
      </p:pic>
      <p:pic>
        <p:nvPicPr>
          <p:cNvPr id="12" name="Picture 4" descr="P:\Projects\REX\23PI1344\Photos\photos for figures\F57, profile.jpg"/>
          <p:cNvPicPr>
            <a:picLocks noChangeAspect="1" noChangeArrowheads="1"/>
          </p:cNvPicPr>
          <p:nvPr/>
        </p:nvPicPr>
        <p:blipFill>
          <a:blip r:embed="rId6" cstate="email"/>
          <a:srcRect/>
          <a:stretch>
            <a:fillRect/>
          </a:stretch>
        </p:blipFill>
        <p:spPr bwMode="auto">
          <a:xfrm>
            <a:off x="323741" y="3851564"/>
            <a:ext cx="4076992" cy="2585603"/>
          </a:xfrm>
          <a:prstGeom prst="rect">
            <a:avLst/>
          </a:prstGeom>
          <a:ln>
            <a:noFill/>
          </a:ln>
          <a:effectLst>
            <a:softEdge rad="112500"/>
          </a:effectLst>
        </p:spPr>
      </p:pic>
      <p:sp>
        <p:nvSpPr>
          <p:cNvPr id="17416" name="TextBox 12"/>
          <p:cNvSpPr txBox="1">
            <a:spLocks noChangeArrowheads="1"/>
          </p:cNvSpPr>
          <p:nvPr/>
        </p:nvSpPr>
        <p:spPr bwMode="auto">
          <a:xfrm>
            <a:off x="0" y="3490913"/>
            <a:ext cx="4502150" cy="369887"/>
          </a:xfrm>
          <a:prstGeom prst="rect">
            <a:avLst/>
          </a:prstGeom>
          <a:noFill/>
          <a:ln w="9525">
            <a:noFill/>
            <a:miter lim="800000"/>
            <a:headEnd/>
            <a:tailEnd/>
          </a:ln>
        </p:spPr>
        <p:txBody>
          <a:bodyPr>
            <a:spAutoFit/>
          </a:bodyPr>
          <a:lstStyle/>
          <a:p>
            <a:pPr algn="ctr"/>
            <a:r>
              <a:rPr lang="en-US" altLang="en-US" dirty="0"/>
              <a:t>Prehistoric features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82600" y="1816101"/>
            <a:ext cx="8178800" cy="3270250"/>
          </a:xfrm>
          <a:prstGeom prst="rect">
            <a:avLst/>
          </a:prstGeom>
          <a:noFill/>
          <a:ln w="9525">
            <a:noFill/>
            <a:miter lim="800000"/>
            <a:headEnd/>
            <a:tailEnd/>
          </a:ln>
        </p:spPr>
        <p:txBody>
          <a:bodyPr/>
          <a:lstStyle/>
          <a:p>
            <a:pPr marL="342900" indent="-342900" eaLnBrk="0" hangingPunct="0">
              <a:spcBef>
                <a:spcPct val="20000"/>
              </a:spcBef>
              <a:defRPr/>
            </a:pPr>
            <a:r>
              <a:rPr lang="en-US" sz="2800" dirty="0">
                <a:solidFill>
                  <a:schemeClr val="tx1"/>
                </a:solidFill>
                <a:cs typeface="+mn-cs"/>
              </a:rPr>
              <a:t>Culturally significant buildings, landscapes, objects, and documents are the embodiment of shared historical experiences. They are the tangible evidence of national memory and the history we share. According to the Department of Defense, “Recognizing and preserving such resources is one way in which society can impart its culture to future generations.” </a:t>
            </a:r>
          </a:p>
          <a:p>
            <a:pPr marL="342900" indent="-342900" algn="r" eaLnBrk="0" hangingPunct="0">
              <a:spcBef>
                <a:spcPct val="20000"/>
              </a:spcBef>
              <a:defRPr/>
            </a:pPr>
            <a:r>
              <a:rPr lang="en-US" sz="1400" dirty="0">
                <a:solidFill>
                  <a:schemeClr val="tx1"/>
                </a:solidFill>
                <a:cs typeface="+mn-cs"/>
              </a:rPr>
              <a:t>(Legacy Resource Management Program 1994)</a:t>
            </a:r>
          </a:p>
          <a:p>
            <a:pPr marL="342900" indent="-342900" algn="r" eaLnBrk="0" hangingPunct="0">
              <a:spcBef>
                <a:spcPct val="20000"/>
              </a:spcBef>
              <a:defRPr/>
            </a:pPr>
            <a:endParaRPr lang="en-US" sz="1400" dirty="0">
              <a:solidFill>
                <a:schemeClr val="tx1"/>
              </a:solidFill>
              <a:cs typeface="+mn-cs"/>
            </a:endParaRPr>
          </a:p>
          <a:p>
            <a:pPr marL="342900" indent="-342900" eaLnBrk="0" hangingPunct="0">
              <a:spcBef>
                <a:spcPct val="20000"/>
              </a:spcBef>
              <a:defRPr/>
            </a:pPr>
            <a:endParaRPr lang="en-US" sz="1400" dirty="0">
              <a:cs typeface="+mn-cs"/>
            </a:endParaRPr>
          </a:p>
        </p:txBody>
      </p:sp>
      <p:sp>
        <p:nvSpPr>
          <p:cNvPr id="18435" name="Rectangle 5"/>
          <p:cNvSpPr>
            <a:spLocks noChangeArrowheads="1"/>
          </p:cNvSpPr>
          <p:nvPr/>
        </p:nvSpPr>
        <p:spPr bwMode="auto">
          <a:xfrm>
            <a:off x="1720850" y="781050"/>
            <a:ext cx="5924507" cy="523220"/>
          </a:xfrm>
          <a:prstGeom prst="rect">
            <a:avLst/>
          </a:prstGeom>
          <a:noFill/>
          <a:ln w="9525">
            <a:noFill/>
            <a:miter lim="800000"/>
            <a:headEnd/>
            <a:tailEnd/>
          </a:ln>
        </p:spPr>
        <p:txBody>
          <a:bodyPr wrap="none">
            <a:spAutoFit/>
          </a:bodyPr>
          <a:lstStyle/>
          <a:p>
            <a:r>
              <a:rPr lang="en-US" altLang="en-US" sz="2800" b="1" dirty="0">
                <a:solidFill>
                  <a:srgbClr val="00B050"/>
                </a:solidFill>
              </a:rPr>
              <a:t>Cultural Resources Are Important</a:t>
            </a:r>
            <a:endParaRPr lang="en-US" altLang="en-US" sz="28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600200"/>
            <a:ext cx="8229600" cy="3505200"/>
          </a:xfrm>
        </p:spPr>
        <p:txBody>
          <a:bodyPr/>
          <a:lstStyle/>
          <a:p>
            <a:pPr>
              <a:buFont typeface="Arial" charset="0"/>
              <a:buNone/>
            </a:pPr>
            <a:r>
              <a:rPr lang="en-US" altLang="en-US" dirty="0">
                <a:latin typeface="Arial" charset="0"/>
              </a:rPr>
              <a:t>Cultural Resources can be lost to development, forces of nature, looting*, and other natural and human factors including the military</a:t>
            </a:r>
            <a:r>
              <a:rPr lang="en-US" altLang="en-US" dirty="0">
                <a:solidFill>
                  <a:srgbClr val="FF0000"/>
                </a:solidFill>
                <a:latin typeface="Arial" charset="0"/>
              </a:rPr>
              <a:t> </a:t>
            </a:r>
            <a:r>
              <a:rPr lang="en-US" altLang="en-US" dirty="0">
                <a:latin typeface="Arial" charset="0"/>
              </a:rPr>
              <a:t>development and military training. </a:t>
            </a:r>
          </a:p>
          <a:p>
            <a:pPr>
              <a:buFont typeface="Arial" charset="0"/>
              <a:buNone/>
            </a:pPr>
            <a:endParaRPr lang="en-US" altLang="en-US" dirty="0">
              <a:latin typeface="Arial" charset="0"/>
            </a:endParaRPr>
          </a:p>
          <a:p>
            <a:pPr>
              <a:buFont typeface="Arial" charset="0"/>
              <a:buNone/>
            </a:pPr>
            <a:r>
              <a:rPr lang="en-US" altLang="en-US" sz="2000" dirty="0">
                <a:latin typeface="Arial" charset="0"/>
              </a:rPr>
              <a:t>*Violations under the Archaeology Resources Protection Act, such as looting from archaeology sites on federal lands, can lead to fines and jail time. </a:t>
            </a:r>
          </a:p>
        </p:txBody>
      </p:sp>
      <p:sp>
        <p:nvSpPr>
          <p:cNvPr id="4" name="Title 1"/>
          <p:cNvSpPr txBox="1">
            <a:spLocks/>
          </p:cNvSpPr>
          <p:nvPr/>
        </p:nvSpPr>
        <p:spPr bwMode="auto">
          <a:xfrm>
            <a:off x="344488" y="333375"/>
            <a:ext cx="8455025" cy="1357313"/>
          </a:xfrm>
          <a:prstGeom prst="rect">
            <a:avLst/>
          </a:prstGeom>
          <a:noFill/>
          <a:ln w="9525">
            <a:noFill/>
            <a:miter lim="800000"/>
            <a:headEnd/>
            <a:tailEnd/>
          </a:ln>
        </p:spPr>
        <p:txBody>
          <a:bodyPr anchor="ctr"/>
          <a:lstStyle/>
          <a:p>
            <a:pPr algn="ctr" eaLnBrk="0" hangingPunct="0">
              <a:defRPr/>
            </a:pPr>
            <a:r>
              <a:rPr lang="en-US" sz="2800" b="1" dirty="0">
                <a:solidFill>
                  <a:srgbClr val="00B050"/>
                </a:solidFill>
                <a:ea typeface="+mj-ea"/>
                <a:cs typeface="+mj-cs"/>
              </a:rPr>
              <a:t>Threats to Cultural Resources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82575" y="333375"/>
            <a:ext cx="3008313" cy="1357313"/>
          </a:xfrm>
        </p:spPr>
        <p:txBody>
          <a:bodyPr/>
          <a:lstStyle/>
          <a:p>
            <a:r>
              <a:rPr lang="en-US" altLang="en-US" sz="2800" dirty="0">
                <a:solidFill>
                  <a:srgbClr val="00B050"/>
                </a:solidFill>
                <a:latin typeface="Arial" charset="0"/>
              </a:rPr>
              <a:t>Threats to Cultural Resources</a:t>
            </a:r>
          </a:p>
        </p:txBody>
      </p:sp>
      <p:sp>
        <p:nvSpPr>
          <p:cNvPr id="21507" name="Text Placeholder 3"/>
          <p:cNvSpPr>
            <a:spLocks noGrp="1"/>
          </p:cNvSpPr>
          <p:nvPr>
            <p:ph type="body" sz="half" idx="2"/>
          </p:nvPr>
        </p:nvSpPr>
        <p:spPr>
          <a:xfrm>
            <a:off x="5716588" y="719138"/>
            <a:ext cx="3008312" cy="5807075"/>
          </a:xfrm>
        </p:spPr>
        <p:txBody>
          <a:bodyPr/>
          <a:lstStyle/>
          <a:p>
            <a:r>
              <a:rPr lang="en-US" altLang="en-US" dirty="0">
                <a:solidFill>
                  <a:schemeClr val="tx1"/>
                </a:solidFill>
                <a:latin typeface="Arial" charset="0"/>
              </a:rPr>
              <a:t>Threats to Cultural Resources may include </a:t>
            </a:r>
            <a:r>
              <a:rPr lang="en-US" altLang="en-US" dirty="0">
                <a:solidFill>
                  <a:schemeClr val="tx1"/>
                </a:solidFill>
                <a:latin typeface="Arial" charset="0"/>
                <a:cs typeface="Arial" charset="0"/>
              </a:rPr>
              <a:t>Natural Resources management activities, as well as training and routine operational and maintenance activities: </a:t>
            </a:r>
            <a:endParaRPr lang="en-US" altLang="en-US" dirty="0">
              <a:solidFill>
                <a:schemeClr val="tx1"/>
              </a:solidFill>
              <a:latin typeface="Arial" charset="0"/>
            </a:endParaRPr>
          </a:p>
          <a:p>
            <a:endParaRPr lang="en-US" altLang="en-US" dirty="0">
              <a:solidFill>
                <a:schemeClr val="tx1"/>
              </a:solidFill>
              <a:latin typeface="Arial" charset="0"/>
            </a:endParaRPr>
          </a:p>
          <a:p>
            <a:r>
              <a:rPr lang="en-US" altLang="en-US" dirty="0">
                <a:solidFill>
                  <a:schemeClr val="tx1"/>
                </a:solidFill>
                <a:latin typeface="Arial" charset="0"/>
              </a:rPr>
              <a:t>Combat Operations</a:t>
            </a:r>
          </a:p>
          <a:p>
            <a:r>
              <a:rPr lang="en-US" altLang="en-US" dirty="0">
                <a:solidFill>
                  <a:schemeClr val="tx1"/>
                </a:solidFill>
                <a:latin typeface="Arial" charset="0"/>
              </a:rPr>
              <a:t>Training</a:t>
            </a:r>
          </a:p>
          <a:p>
            <a:r>
              <a:rPr lang="en-US" altLang="en-US" dirty="0">
                <a:solidFill>
                  <a:schemeClr val="tx1"/>
                </a:solidFill>
                <a:latin typeface="Arial" charset="0"/>
              </a:rPr>
              <a:t>Erosion</a:t>
            </a:r>
          </a:p>
          <a:p>
            <a:r>
              <a:rPr lang="en-US" altLang="en-US" dirty="0">
                <a:solidFill>
                  <a:schemeClr val="tx1"/>
                </a:solidFill>
                <a:latin typeface="Arial" charset="0"/>
              </a:rPr>
              <a:t>Illegal collection of artifacts</a:t>
            </a:r>
            <a:endParaRPr lang="en-US" altLang="en-US" strike="sngStrike" dirty="0">
              <a:solidFill>
                <a:schemeClr val="tx1"/>
              </a:solidFill>
              <a:latin typeface="Arial" charset="0"/>
            </a:endParaRPr>
          </a:p>
          <a:p>
            <a:r>
              <a:rPr lang="en-US" altLang="en-US" dirty="0">
                <a:solidFill>
                  <a:schemeClr val="tx1"/>
                </a:solidFill>
                <a:latin typeface="Arial" charset="0"/>
              </a:rPr>
              <a:t>Vandalism</a:t>
            </a:r>
          </a:p>
          <a:p>
            <a:r>
              <a:rPr lang="en-US" altLang="en-US" dirty="0">
                <a:solidFill>
                  <a:schemeClr val="tx1"/>
                </a:solidFill>
                <a:latin typeface="Arial" charset="0"/>
              </a:rPr>
              <a:t>Decay</a:t>
            </a:r>
          </a:p>
          <a:p>
            <a:r>
              <a:rPr lang="en-US" altLang="en-US" dirty="0">
                <a:solidFill>
                  <a:schemeClr val="tx1"/>
                </a:solidFill>
                <a:latin typeface="Arial" charset="0"/>
              </a:rPr>
              <a:t>Neglect</a:t>
            </a:r>
          </a:p>
          <a:p>
            <a:r>
              <a:rPr lang="en-US" altLang="en-US" dirty="0">
                <a:solidFill>
                  <a:schemeClr val="tx1"/>
                </a:solidFill>
                <a:latin typeface="Arial" charset="0"/>
              </a:rPr>
              <a:t>Controlled Burn / Fire breaks</a:t>
            </a:r>
          </a:p>
          <a:p>
            <a:r>
              <a:rPr lang="en-US" altLang="en-US" dirty="0">
                <a:solidFill>
                  <a:schemeClr val="tx1"/>
                </a:solidFill>
                <a:latin typeface="Arial" charset="0"/>
              </a:rPr>
              <a:t>Plowing</a:t>
            </a:r>
          </a:p>
          <a:p>
            <a:r>
              <a:rPr lang="en-US" altLang="en-US" dirty="0">
                <a:solidFill>
                  <a:schemeClr val="tx1"/>
                </a:solidFill>
                <a:latin typeface="Arial" charset="0"/>
              </a:rPr>
              <a:t>Propeller Wash</a:t>
            </a:r>
          </a:p>
          <a:p>
            <a:r>
              <a:rPr lang="en-US" altLang="en-US" dirty="0">
                <a:solidFill>
                  <a:schemeClr val="tx1"/>
                </a:solidFill>
                <a:latin typeface="Arial" charset="0"/>
              </a:rPr>
              <a:t>Demolition</a:t>
            </a:r>
          </a:p>
          <a:p>
            <a:r>
              <a:rPr lang="en-US" altLang="en-US" dirty="0">
                <a:solidFill>
                  <a:schemeClr val="tx1"/>
                </a:solidFill>
                <a:latin typeface="Arial" charset="0"/>
              </a:rPr>
              <a:t>Encroachment</a:t>
            </a:r>
          </a:p>
          <a:p>
            <a:r>
              <a:rPr lang="en-US" altLang="en-US" dirty="0">
                <a:solidFill>
                  <a:schemeClr val="tx1"/>
                </a:solidFill>
                <a:latin typeface="Arial" charset="0"/>
              </a:rPr>
              <a:t>Hazard Waste/Hazardous Spills</a:t>
            </a:r>
          </a:p>
          <a:p>
            <a:endParaRPr lang="en-US" altLang="en-US" dirty="0">
              <a:solidFill>
                <a:schemeClr val="tx1"/>
              </a:solidFill>
              <a:latin typeface="Arial" charset="0"/>
            </a:endParaRPr>
          </a:p>
        </p:txBody>
      </p:sp>
      <p:pic>
        <p:nvPicPr>
          <p:cNvPr id="27652" name="Picture 6" descr="vandalisim.jpg"/>
          <p:cNvPicPr>
            <a:picLocks noChangeAspect="1"/>
          </p:cNvPicPr>
          <p:nvPr/>
        </p:nvPicPr>
        <p:blipFill>
          <a:blip r:embed="rId3" cstate="email"/>
          <a:srcRect t="-108"/>
          <a:stretch>
            <a:fillRect/>
          </a:stretch>
        </p:blipFill>
        <p:spPr bwMode="auto">
          <a:xfrm>
            <a:off x="3072528" y="4664597"/>
            <a:ext cx="2467847" cy="1875903"/>
          </a:xfrm>
          <a:prstGeom prst="rect">
            <a:avLst/>
          </a:prstGeom>
          <a:ln>
            <a:noFill/>
          </a:ln>
          <a:effectLst>
            <a:softEdge rad="112500"/>
          </a:effectLst>
        </p:spPr>
      </p:pic>
      <p:pic>
        <p:nvPicPr>
          <p:cNvPr id="27653" name="Picture 11" descr="http://4.bp.blogspot.com/_xw_pueYgkDw/TIqaTwWkd0I/AAAAAAAAAAw/VPBUTX5YCNU/s1600/IMG_0432.JPG"/>
          <p:cNvPicPr>
            <a:picLocks noChangeAspect="1" noChangeArrowheads="1"/>
          </p:cNvPicPr>
          <p:nvPr/>
        </p:nvPicPr>
        <p:blipFill>
          <a:blip r:embed="rId4" cstate="email"/>
          <a:srcRect/>
          <a:stretch>
            <a:fillRect/>
          </a:stretch>
        </p:blipFill>
        <p:spPr bwMode="auto">
          <a:xfrm>
            <a:off x="3324889" y="302691"/>
            <a:ext cx="2092063" cy="4442142"/>
          </a:xfrm>
          <a:prstGeom prst="rect">
            <a:avLst/>
          </a:prstGeom>
          <a:ln>
            <a:noFill/>
          </a:ln>
          <a:effectLst>
            <a:softEdge rad="112500"/>
          </a:effectLst>
        </p:spPr>
      </p:pic>
      <p:pic>
        <p:nvPicPr>
          <p:cNvPr id="27654" name="Picture 5"/>
          <p:cNvPicPr>
            <a:picLocks noChangeAspect="1" noChangeArrowheads="1"/>
          </p:cNvPicPr>
          <p:nvPr/>
        </p:nvPicPr>
        <p:blipFill>
          <a:blip r:embed="rId5" cstate="email"/>
          <a:srcRect/>
          <a:stretch>
            <a:fillRect/>
          </a:stretch>
        </p:blipFill>
        <p:spPr bwMode="auto">
          <a:xfrm>
            <a:off x="312738" y="4619625"/>
            <a:ext cx="2857500" cy="1895475"/>
          </a:xfrm>
          <a:prstGeom prst="rect">
            <a:avLst/>
          </a:prstGeom>
          <a:ln>
            <a:noFill/>
          </a:ln>
          <a:effectLst>
            <a:softEdge rad="112500"/>
          </a:effectLst>
        </p:spPr>
      </p:pic>
      <p:pic>
        <p:nvPicPr>
          <p:cNvPr id="27655" name="Picture 8" descr="10-01-army-srp-itam.jpg"/>
          <p:cNvPicPr>
            <a:picLocks noChangeAspect="1"/>
          </p:cNvPicPr>
          <p:nvPr/>
        </p:nvPicPr>
        <p:blipFill>
          <a:blip r:embed="rId6" cstate="email"/>
          <a:srcRect/>
          <a:stretch>
            <a:fillRect/>
          </a:stretch>
        </p:blipFill>
        <p:spPr bwMode="auto">
          <a:xfrm>
            <a:off x="363336" y="2385429"/>
            <a:ext cx="3051195" cy="2286593"/>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2"/>
          <p:cNvSpPr txBox="1">
            <a:spLocks noChangeArrowheads="1"/>
          </p:cNvSpPr>
          <p:nvPr/>
        </p:nvSpPr>
        <p:spPr bwMode="auto">
          <a:xfrm>
            <a:off x="511698" y="1146420"/>
            <a:ext cx="8515350" cy="4524315"/>
          </a:xfrm>
          <a:prstGeom prst="rect">
            <a:avLst/>
          </a:prstGeom>
          <a:noFill/>
          <a:ln w="9525">
            <a:noFill/>
            <a:miter lim="800000"/>
            <a:headEnd/>
            <a:tailEnd/>
          </a:ln>
        </p:spPr>
        <p:txBody>
          <a:bodyPr wrap="square">
            <a:spAutoFit/>
          </a:bodyPr>
          <a:lstStyle/>
          <a:p>
            <a:pPr>
              <a:defRPr/>
            </a:pPr>
            <a:r>
              <a:rPr lang="en-US" sz="2400" dirty="0"/>
              <a:t>Often the people whose decisions can affect cultural resources have limited experience in cultural resource management or archaeological site management. </a:t>
            </a:r>
          </a:p>
          <a:p>
            <a:pPr>
              <a:defRPr/>
            </a:pPr>
            <a:endParaRPr lang="en-US" sz="2400" dirty="0"/>
          </a:p>
          <a:p>
            <a:pPr>
              <a:defRPr/>
            </a:pPr>
            <a:r>
              <a:rPr lang="en-US" sz="2400" dirty="0"/>
              <a:t>Anyone can learn to be aware of cultural resources and how to avoid or mitigate potentially negative impacts.</a:t>
            </a:r>
          </a:p>
          <a:p>
            <a:pPr>
              <a:defRPr/>
            </a:pPr>
            <a:endParaRPr lang="en-US" sz="2400" dirty="0"/>
          </a:p>
          <a:p>
            <a:pPr>
              <a:defRPr/>
            </a:pPr>
            <a:r>
              <a:rPr lang="en-US" sz="2400" dirty="0"/>
              <a:t>This presentation was created to help explain to non-Cultural Resources Management (CRM) professionals:</a:t>
            </a:r>
          </a:p>
          <a:p>
            <a:pPr marL="1005840">
              <a:buFont typeface="Arial" pitchFamily="34" charset="0"/>
              <a:buChar char="•"/>
              <a:defRPr/>
            </a:pPr>
            <a:r>
              <a:rPr lang="en-US" sz="2400" dirty="0"/>
              <a:t>   what cultural resources are </a:t>
            </a:r>
          </a:p>
          <a:p>
            <a:pPr marL="1005840">
              <a:buFont typeface="Arial" pitchFamily="34" charset="0"/>
              <a:buChar char="•"/>
              <a:defRPr/>
            </a:pPr>
            <a:r>
              <a:rPr lang="en-US" sz="2400" dirty="0"/>
              <a:t>   how they are threatened </a:t>
            </a:r>
          </a:p>
          <a:p>
            <a:pPr marL="1005840">
              <a:buFont typeface="Arial" pitchFamily="34" charset="0"/>
              <a:buChar char="•"/>
              <a:defRPr/>
            </a:pPr>
            <a:r>
              <a:rPr lang="en-US" sz="2400" dirty="0"/>
              <a:t>   how they can be protected</a:t>
            </a:r>
          </a:p>
        </p:txBody>
      </p:sp>
      <p:sp>
        <p:nvSpPr>
          <p:cNvPr id="6" name="Title 1"/>
          <p:cNvSpPr txBox="1">
            <a:spLocks/>
          </p:cNvSpPr>
          <p:nvPr/>
        </p:nvSpPr>
        <p:spPr bwMode="auto">
          <a:xfrm>
            <a:off x="381000" y="-91528"/>
            <a:ext cx="8343900" cy="1643062"/>
          </a:xfrm>
          <a:prstGeom prst="rect">
            <a:avLst/>
          </a:prstGeom>
          <a:noFill/>
          <a:ln w="9525">
            <a:noFill/>
            <a:miter lim="800000"/>
            <a:headEnd/>
            <a:tailEnd/>
          </a:ln>
        </p:spPr>
        <p:txBody>
          <a:bodyPr anchor="ctr"/>
          <a:lstStyle/>
          <a:p>
            <a:pPr algn="ctr" eaLnBrk="0" hangingPunct="0">
              <a:defRPr/>
            </a:pPr>
            <a:r>
              <a:rPr lang="en-US" sz="2800" b="1" dirty="0">
                <a:solidFill>
                  <a:srgbClr val="00B050"/>
                </a:solidFill>
                <a:ea typeface="+mj-ea"/>
                <a:cs typeface="+mj-cs"/>
              </a:rPr>
              <a:t>Cultural Resource Training Overview</a:t>
            </a:r>
            <a:endParaRPr lang="en-US" sz="2800" b="1" dirty="0">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3641725" y="828675"/>
            <a:ext cx="5359400" cy="5534025"/>
          </a:xfrm>
        </p:spPr>
        <p:txBody>
          <a:bodyPr/>
          <a:lstStyle/>
          <a:p>
            <a:r>
              <a:rPr lang="en-US" altLang="en-US" sz="1400" dirty="0">
                <a:latin typeface="Arial" charset="0"/>
              </a:rPr>
              <a:t>Tracked and wheeled vehicle maneuvering;</a:t>
            </a:r>
          </a:p>
          <a:p>
            <a:r>
              <a:rPr lang="en-US" altLang="en-US" sz="1400" dirty="0">
                <a:latin typeface="Arial" charset="0"/>
              </a:rPr>
              <a:t>Artillery impact and live-firing of weapons;</a:t>
            </a:r>
          </a:p>
          <a:p>
            <a:r>
              <a:rPr lang="en-US" altLang="en-US" sz="1400" dirty="0">
                <a:latin typeface="Arial" charset="0"/>
              </a:rPr>
              <a:t>Facility construction;</a:t>
            </a:r>
          </a:p>
          <a:p>
            <a:r>
              <a:rPr lang="en-US" altLang="en-US" sz="1400" dirty="0">
                <a:latin typeface="Arial" charset="0"/>
              </a:rPr>
              <a:t>Right-of-way easements;</a:t>
            </a:r>
          </a:p>
          <a:p>
            <a:r>
              <a:rPr lang="en-US" altLang="en-US" sz="1400" dirty="0">
                <a:latin typeface="Arial" charset="0"/>
              </a:rPr>
              <a:t>Construction of pedestrian trails;</a:t>
            </a:r>
          </a:p>
          <a:p>
            <a:r>
              <a:rPr lang="en-US" altLang="en-US" sz="1400" dirty="0">
                <a:latin typeface="Arial" charset="0"/>
              </a:rPr>
              <a:t>Construction of a modern structure or feature within the viewshed of an historic property or district;</a:t>
            </a:r>
          </a:p>
          <a:p>
            <a:r>
              <a:rPr lang="en-US" altLang="en-US" sz="1400" dirty="0">
                <a:latin typeface="Arial" charset="0"/>
              </a:rPr>
              <a:t>Construction of new roads (dirt or paved);</a:t>
            </a:r>
          </a:p>
          <a:p>
            <a:r>
              <a:rPr lang="en-US" altLang="en-US" sz="1400" dirty="0">
                <a:latin typeface="Arial" charset="0"/>
              </a:rPr>
              <a:t>Construction of fire breaks in new areas which involve earthmoving activities;</a:t>
            </a:r>
          </a:p>
          <a:p>
            <a:r>
              <a:rPr lang="en-US" altLang="en-US" sz="1400" dirty="0">
                <a:latin typeface="Arial" charset="0"/>
              </a:rPr>
              <a:t>Ground disturbance located on known archaeological sites; </a:t>
            </a:r>
          </a:p>
          <a:p>
            <a:r>
              <a:rPr lang="en-US" altLang="en-US" sz="1400" dirty="0">
                <a:latin typeface="Arial" charset="0"/>
              </a:rPr>
              <a:t>Forest management (i.e., timber harvesting, tree planting, prescribed burning);</a:t>
            </a:r>
          </a:p>
          <a:p>
            <a:r>
              <a:rPr lang="en-US" altLang="en-US" sz="1400" dirty="0">
                <a:latin typeface="Arial" charset="0"/>
              </a:rPr>
              <a:t>Erosion control measures that alter original ground surface;</a:t>
            </a:r>
          </a:p>
          <a:p>
            <a:r>
              <a:rPr lang="en-US" altLang="en-US" sz="1400" dirty="0">
                <a:latin typeface="Arial" charset="0"/>
              </a:rPr>
              <a:t>Remediation activities that involve building demolition and earth excavation to remove contaminants;</a:t>
            </a:r>
          </a:p>
          <a:p>
            <a:r>
              <a:rPr lang="en-US" altLang="en-US" sz="1400" dirty="0">
                <a:latin typeface="Arial" charset="0"/>
              </a:rPr>
              <a:t>Other earthmoving activities (i.e., terrain modification);</a:t>
            </a:r>
          </a:p>
          <a:p>
            <a:r>
              <a:rPr lang="en-US" altLang="en-US" sz="1400" dirty="0">
                <a:latin typeface="Arial" charset="0"/>
              </a:rPr>
              <a:t>Plowing and disking in historically agricultural areas; and </a:t>
            </a:r>
          </a:p>
          <a:p>
            <a:r>
              <a:rPr lang="en-US" altLang="en-US" sz="1400" dirty="0">
                <a:latin typeface="Arial" charset="0"/>
              </a:rPr>
              <a:t>Repair, alteration, modification, demolition, or disposal of standing structures – including bridges – over 45 years of age.</a:t>
            </a:r>
          </a:p>
        </p:txBody>
      </p:sp>
      <p:pic>
        <p:nvPicPr>
          <p:cNvPr id="28676" name="Picture 8"/>
          <p:cNvPicPr>
            <a:picLocks noChangeAspect="1" noChangeArrowheads="1"/>
          </p:cNvPicPr>
          <p:nvPr/>
        </p:nvPicPr>
        <p:blipFill>
          <a:blip r:embed="rId3" cstate="email"/>
          <a:srcRect/>
          <a:stretch>
            <a:fillRect/>
          </a:stretch>
        </p:blipFill>
        <p:spPr bwMode="auto">
          <a:xfrm>
            <a:off x="0" y="3495555"/>
            <a:ext cx="2338086" cy="1565359"/>
          </a:xfrm>
          <a:prstGeom prst="rect">
            <a:avLst/>
          </a:prstGeom>
          <a:ln>
            <a:noFill/>
          </a:ln>
          <a:effectLst>
            <a:softEdge rad="112500"/>
          </a:effectLst>
        </p:spPr>
      </p:pic>
      <p:pic>
        <p:nvPicPr>
          <p:cNvPr id="28677" name="Picture 2" descr="Crescent Heights Lot"/>
          <p:cNvPicPr>
            <a:picLocks noChangeAspect="1" noChangeArrowheads="1"/>
          </p:cNvPicPr>
          <p:nvPr/>
        </p:nvPicPr>
        <p:blipFill>
          <a:blip r:embed="rId4" cstate="email"/>
          <a:srcRect/>
          <a:stretch>
            <a:fillRect/>
          </a:stretch>
        </p:blipFill>
        <p:spPr bwMode="auto">
          <a:xfrm>
            <a:off x="475920" y="1644649"/>
            <a:ext cx="2765816" cy="1862479"/>
          </a:xfrm>
          <a:prstGeom prst="rect">
            <a:avLst/>
          </a:prstGeom>
          <a:ln>
            <a:noFill/>
          </a:ln>
          <a:effectLst>
            <a:softEdge rad="112500"/>
          </a:effectLst>
        </p:spPr>
      </p:pic>
      <p:pic>
        <p:nvPicPr>
          <p:cNvPr id="28678" name="Picture 5" descr="http://salinespringsconservation.files.wordpress.com/2010/01/fireline-2.jpg"/>
          <p:cNvPicPr>
            <a:picLocks noChangeAspect="1" noChangeArrowheads="1"/>
          </p:cNvPicPr>
          <p:nvPr/>
        </p:nvPicPr>
        <p:blipFill>
          <a:blip r:embed="rId5" cstate="email"/>
          <a:srcRect/>
          <a:stretch>
            <a:fillRect/>
          </a:stretch>
        </p:blipFill>
        <p:spPr bwMode="auto">
          <a:xfrm>
            <a:off x="139700" y="4945806"/>
            <a:ext cx="2223982" cy="1692275"/>
          </a:xfrm>
          <a:prstGeom prst="rect">
            <a:avLst/>
          </a:prstGeom>
          <a:ln>
            <a:noFill/>
          </a:ln>
          <a:effectLst>
            <a:softEdge rad="112500"/>
          </a:effectLst>
        </p:spPr>
      </p:pic>
      <p:sp>
        <p:nvSpPr>
          <p:cNvPr id="8" name="Title 1"/>
          <p:cNvSpPr txBox="1">
            <a:spLocks/>
          </p:cNvSpPr>
          <p:nvPr/>
        </p:nvSpPr>
        <p:spPr bwMode="auto">
          <a:xfrm>
            <a:off x="293687" y="282575"/>
            <a:ext cx="3335337" cy="1358900"/>
          </a:xfrm>
          <a:prstGeom prst="rect">
            <a:avLst/>
          </a:prstGeom>
          <a:noFill/>
          <a:ln w="9525">
            <a:noFill/>
            <a:miter lim="800000"/>
            <a:headEnd/>
            <a:tailEnd/>
          </a:ln>
        </p:spPr>
        <p:txBody>
          <a:bodyPr anchor="b"/>
          <a:lstStyle/>
          <a:p>
            <a:pPr eaLnBrk="0" hangingPunct="0">
              <a:defRPr/>
            </a:pPr>
            <a:r>
              <a:rPr lang="en-US" sz="2800" b="1" dirty="0">
                <a:solidFill>
                  <a:srgbClr val="00B050"/>
                </a:solidFill>
                <a:ea typeface="+mj-ea"/>
                <a:cs typeface="+mj-cs"/>
              </a:rPr>
              <a:t>Threats to Cultural Resources (cont.)</a:t>
            </a:r>
          </a:p>
        </p:txBody>
      </p:sp>
      <p:pic>
        <p:nvPicPr>
          <p:cNvPr id="28675" name="Picture 9"/>
          <p:cNvPicPr>
            <a:picLocks noChangeAspect="1" noChangeArrowheads="1"/>
          </p:cNvPicPr>
          <p:nvPr/>
        </p:nvPicPr>
        <p:blipFill>
          <a:blip r:embed="rId6" cstate="email"/>
          <a:srcRect/>
          <a:stretch>
            <a:fillRect/>
          </a:stretch>
        </p:blipFill>
        <p:spPr bwMode="auto">
          <a:xfrm>
            <a:off x="2294199" y="3414531"/>
            <a:ext cx="1282378" cy="3352501"/>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361950" y="2622550"/>
            <a:ext cx="8420100" cy="1612900"/>
          </a:xfrm>
        </p:spPr>
        <p:txBody>
          <a:bodyPr/>
          <a:lstStyle/>
          <a:p>
            <a:pPr>
              <a:buFont typeface="Arial" charset="0"/>
              <a:buNone/>
            </a:pPr>
            <a:r>
              <a:rPr lang="en-US" altLang="en-US" dirty="0">
                <a:latin typeface="Arial" charset="0"/>
              </a:rPr>
              <a:t>Some of the most common cultural resources on DoD properties are Archaeological Sites and Historic Buildings.</a:t>
            </a:r>
          </a:p>
        </p:txBody>
      </p:sp>
      <p:sp>
        <p:nvSpPr>
          <p:cNvPr id="3" name="Title 1"/>
          <p:cNvSpPr txBox="1">
            <a:spLocks/>
          </p:cNvSpPr>
          <p:nvPr/>
        </p:nvSpPr>
        <p:spPr bwMode="auto">
          <a:xfrm>
            <a:off x="344488" y="333375"/>
            <a:ext cx="8455025" cy="1357313"/>
          </a:xfrm>
          <a:prstGeom prst="rect">
            <a:avLst/>
          </a:prstGeom>
          <a:noFill/>
          <a:ln w="9525">
            <a:noFill/>
            <a:miter lim="800000"/>
            <a:headEnd/>
            <a:tailEnd/>
          </a:ln>
        </p:spPr>
        <p:txBody>
          <a:bodyPr anchor="ctr"/>
          <a:lstStyle/>
          <a:p>
            <a:pPr algn="ctr" eaLnBrk="0" hangingPunct="0">
              <a:defRPr/>
            </a:pPr>
            <a:r>
              <a:rPr lang="en-US" sz="2800" b="1" dirty="0">
                <a:solidFill>
                  <a:srgbClr val="00B050"/>
                </a:solidFill>
                <a:ea typeface="+mj-ea"/>
                <a:cs typeface="+mj-cs"/>
              </a:rPr>
              <a:t>Archaeological Sites and Historic Buildings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C:\Users\grant.day\Documents\Brochure\JB-Remote.gif"/>
          <p:cNvPicPr>
            <a:picLocks noChangeAspect="1" noChangeArrowheads="1"/>
          </p:cNvPicPr>
          <p:nvPr/>
        </p:nvPicPr>
        <p:blipFill>
          <a:blip r:embed="rId3" cstate="email"/>
          <a:srcRect/>
          <a:stretch>
            <a:fillRect/>
          </a:stretch>
        </p:blipFill>
        <p:spPr bwMode="auto">
          <a:xfrm>
            <a:off x="4835525" y="3727450"/>
            <a:ext cx="4103688" cy="2943225"/>
          </a:xfrm>
          <a:prstGeom prst="rect">
            <a:avLst/>
          </a:prstGeom>
          <a:ln>
            <a:noFill/>
          </a:ln>
          <a:effectLst>
            <a:outerShdw blurRad="292100" dist="139700" dir="2700000" algn="tl" rotWithShape="0">
              <a:srgbClr val="333333">
                <a:alpha val="65000"/>
              </a:srgbClr>
            </a:outerShdw>
          </a:effectLst>
        </p:spPr>
      </p:pic>
      <p:pic>
        <p:nvPicPr>
          <p:cNvPr id="33" name="Picture 32" descr="DSC01976.JPG"/>
          <p:cNvPicPr>
            <a:picLocks noChangeAspect="1"/>
          </p:cNvPicPr>
          <p:nvPr/>
        </p:nvPicPr>
        <p:blipFill>
          <a:blip r:embed="rId4" cstate="email"/>
          <a:stretch>
            <a:fillRect/>
          </a:stretch>
        </p:blipFill>
        <p:spPr>
          <a:xfrm>
            <a:off x="2597150" y="3594652"/>
            <a:ext cx="2317750" cy="3088723"/>
          </a:xfrm>
          <a:prstGeom prst="rect">
            <a:avLst/>
          </a:prstGeom>
          <a:ln>
            <a:noFill/>
          </a:ln>
          <a:effectLst>
            <a:softEdge rad="112500"/>
          </a:effectLst>
        </p:spPr>
      </p:pic>
      <p:sp>
        <p:nvSpPr>
          <p:cNvPr id="24578" name="Title 1"/>
          <p:cNvSpPr>
            <a:spLocks noGrp="1"/>
          </p:cNvSpPr>
          <p:nvPr>
            <p:ph type="title"/>
          </p:nvPr>
        </p:nvSpPr>
        <p:spPr>
          <a:xfrm>
            <a:off x="285750" y="254000"/>
            <a:ext cx="3709988" cy="1389063"/>
          </a:xfrm>
        </p:spPr>
        <p:txBody>
          <a:bodyPr/>
          <a:lstStyle/>
          <a:p>
            <a:r>
              <a:rPr lang="en-US" altLang="en-US" sz="2800" dirty="0">
                <a:solidFill>
                  <a:srgbClr val="00B050"/>
                </a:solidFill>
                <a:latin typeface="Arial" charset="0"/>
              </a:rPr>
              <a:t>Archaeological Sites can be almost anywhere…</a:t>
            </a:r>
          </a:p>
        </p:txBody>
      </p:sp>
      <p:sp>
        <p:nvSpPr>
          <p:cNvPr id="24580" name="TextBox 28"/>
          <p:cNvSpPr txBox="1">
            <a:spLocks noChangeArrowheads="1"/>
          </p:cNvSpPr>
          <p:nvPr/>
        </p:nvSpPr>
        <p:spPr bwMode="auto">
          <a:xfrm>
            <a:off x="158750" y="1673225"/>
            <a:ext cx="2800350" cy="1200150"/>
          </a:xfrm>
          <a:prstGeom prst="rect">
            <a:avLst/>
          </a:prstGeom>
          <a:noFill/>
          <a:ln w="9525">
            <a:noFill/>
            <a:miter lim="800000"/>
            <a:headEnd/>
            <a:tailEnd/>
          </a:ln>
        </p:spPr>
        <p:txBody>
          <a:bodyPr wrap="square">
            <a:spAutoFit/>
          </a:bodyPr>
          <a:lstStyle/>
          <a:p>
            <a:r>
              <a:rPr lang="en-US" altLang="en-US" dirty="0"/>
              <a:t>Prehistoric feature eroding from the river bank (bottom) &amp; the wall of a backhoe trench (top).</a:t>
            </a:r>
          </a:p>
        </p:txBody>
      </p:sp>
      <p:pic>
        <p:nvPicPr>
          <p:cNvPr id="30" name="Picture 29" descr="DCP_1106-rock wall by martin house.jpg"/>
          <p:cNvPicPr>
            <a:picLocks noChangeAspect="1"/>
          </p:cNvPicPr>
          <p:nvPr/>
        </p:nvPicPr>
        <p:blipFill>
          <a:blip r:embed="rId5" cstate="email"/>
          <a:srcRect/>
          <a:stretch>
            <a:fillRect/>
          </a:stretch>
        </p:blipFill>
        <p:spPr>
          <a:xfrm>
            <a:off x="2832100" y="1346200"/>
            <a:ext cx="3365500" cy="1725613"/>
          </a:xfrm>
          <a:prstGeom prst="rect">
            <a:avLst/>
          </a:prstGeom>
          <a:ln>
            <a:noFill/>
          </a:ln>
          <a:effectLst>
            <a:softEdge rad="112500"/>
          </a:effectLst>
        </p:spPr>
      </p:pic>
      <p:sp>
        <p:nvSpPr>
          <p:cNvPr id="24582" name="TextBox 30"/>
          <p:cNvSpPr txBox="1">
            <a:spLocks noChangeArrowheads="1"/>
          </p:cNvSpPr>
          <p:nvPr/>
        </p:nvSpPr>
        <p:spPr bwMode="auto">
          <a:xfrm>
            <a:off x="3171825" y="701675"/>
            <a:ext cx="2413000" cy="647700"/>
          </a:xfrm>
          <a:prstGeom prst="rect">
            <a:avLst/>
          </a:prstGeom>
          <a:noFill/>
          <a:ln w="9525">
            <a:noFill/>
            <a:miter lim="800000"/>
            <a:headEnd/>
            <a:tailEnd/>
          </a:ln>
        </p:spPr>
        <p:txBody>
          <a:bodyPr>
            <a:spAutoFit/>
          </a:bodyPr>
          <a:lstStyle/>
          <a:p>
            <a:r>
              <a:rPr lang="en-US" altLang="en-US" dirty="0"/>
              <a:t>Rock chimney base in wooded area.</a:t>
            </a:r>
          </a:p>
        </p:txBody>
      </p:sp>
      <p:sp>
        <p:nvSpPr>
          <p:cNvPr id="24583" name="TextBox 31"/>
          <p:cNvSpPr txBox="1">
            <a:spLocks noChangeArrowheads="1"/>
          </p:cNvSpPr>
          <p:nvPr/>
        </p:nvSpPr>
        <p:spPr bwMode="auto">
          <a:xfrm>
            <a:off x="4794250" y="3074988"/>
            <a:ext cx="4003675" cy="647700"/>
          </a:xfrm>
          <a:prstGeom prst="rect">
            <a:avLst/>
          </a:prstGeom>
          <a:noFill/>
          <a:ln w="9525">
            <a:noFill/>
            <a:miter lim="800000"/>
            <a:headEnd/>
            <a:tailEnd/>
          </a:ln>
        </p:spPr>
        <p:txBody>
          <a:bodyPr>
            <a:spAutoFit/>
          </a:bodyPr>
          <a:lstStyle/>
          <a:p>
            <a:r>
              <a:rPr lang="en-US" altLang="en-US" dirty="0"/>
              <a:t>Historic house foundations buried in open grassy area.</a:t>
            </a:r>
          </a:p>
        </p:txBody>
      </p:sp>
      <p:sp>
        <p:nvSpPr>
          <p:cNvPr id="24585" name="TextBox 33"/>
          <p:cNvSpPr txBox="1">
            <a:spLocks noChangeArrowheads="1"/>
          </p:cNvSpPr>
          <p:nvPr/>
        </p:nvSpPr>
        <p:spPr bwMode="auto">
          <a:xfrm>
            <a:off x="204787" y="5451772"/>
            <a:ext cx="2417763" cy="923330"/>
          </a:xfrm>
          <a:prstGeom prst="rect">
            <a:avLst/>
          </a:prstGeom>
          <a:noFill/>
          <a:ln w="9525">
            <a:noFill/>
            <a:miter lim="800000"/>
            <a:headEnd/>
            <a:tailEnd/>
          </a:ln>
        </p:spPr>
        <p:txBody>
          <a:bodyPr wrap="square">
            <a:spAutoFit/>
          </a:bodyPr>
          <a:lstStyle/>
          <a:p>
            <a:r>
              <a:rPr lang="en-US" altLang="en-US" dirty="0"/>
              <a:t>Archaeological site between the sidewalk and the street.</a:t>
            </a:r>
          </a:p>
        </p:txBody>
      </p:sp>
      <p:pic>
        <p:nvPicPr>
          <p:cNvPr id="16395" name="Picture 11" descr="C:\Users\Public\Documents\JB 2012 Utility trench Field Photos\DSC01998.JPG"/>
          <p:cNvPicPr>
            <a:picLocks noChangeAspect="1" noChangeArrowheads="1"/>
          </p:cNvPicPr>
          <p:nvPr/>
        </p:nvPicPr>
        <p:blipFill>
          <a:blip r:embed="rId6" cstate="email">
            <a:lum bright="10000"/>
          </a:blip>
          <a:srcRect/>
          <a:stretch>
            <a:fillRect/>
          </a:stretch>
        </p:blipFill>
        <p:spPr bwMode="auto">
          <a:xfrm>
            <a:off x="5646738" y="839788"/>
            <a:ext cx="3262312" cy="2089150"/>
          </a:xfrm>
          <a:prstGeom prst="rect">
            <a:avLst/>
          </a:prstGeom>
          <a:ln>
            <a:noFill/>
          </a:ln>
          <a:effectLst>
            <a:softEdge rad="112500"/>
          </a:effectLst>
        </p:spPr>
      </p:pic>
      <p:sp>
        <p:nvSpPr>
          <p:cNvPr id="24587" name="TextBox 11"/>
          <p:cNvSpPr txBox="1">
            <a:spLocks noChangeArrowheads="1"/>
          </p:cNvSpPr>
          <p:nvPr/>
        </p:nvSpPr>
        <p:spPr bwMode="auto">
          <a:xfrm>
            <a:off x="5659438" y="234950"/>
            <a:ext cx="3236912" cy="646113"/>
          </a:xfrm>
          <a:prstGeom prst="rect">
            <a:avLst/>
          </a:prstGeom>
          <a:noFill/>
          <a:ln w="9525">
            <a:noFill/>
            <a:miter lim="800000"/>
            <a:headEnd/>
            <a:tailEnd/>
          </a:ln>
        </p:spPr>
        <p:txBody>
          <a:bodyPr>
            <a:spAutoFit/>
          </a:bodyPr>
          <a:lstStyle/>
          <a:p>
            <a:r>
              <a:rPr lang="en-US" altLang="en-US" dirty="0"/>
              <a:t>Historic foundations under the street in a utility trench.</a:t>
            </a:r>
          </a:p>
        </p:txBody>
      </p:sp>
      <p:pic>
        <p:nvPicPr>
          <p:cNvPr id="90114" name="Picture 2" descr="F:\DSC01937.JPG"/>
          <p:cNvPicPr>
            <a:picLocks noChangeAspect="1" noChangeArrowheads="1"/>
          </p:cNvPicPr>
          <p:nvPr/>
        </p:nvPicPr>
        <p:blipFill>
          <a:blip r:embed="rId7" cstate="email"/>
          <a:srcRect/>
          <a:stretch>
            <a:fillRect/>
          </a:stretch>
        </p:blipFill>
        <p:spPr bwMode="auto">
          <a:xfrm>
            <a:off x="495300" y="3481388"/>
            <a:ext cx="2254398" cy="1662112"/>
          </a:xfrm>
          <a:prstGeom prst="rect">
            <a:avLst/>
          </a:prstGeom>
          <a:ln>
            <a:noFill/>
          </a:ln>
          <a:effectLst>
            <a:softEdge rad="112500"/>
          </a:effectLst>
        </p:spPr>
      </p:pic>
      <p:pic>
        <p:nvPicPr>
          <p:cNvPr id="28" name="Picture 27" descr="DSC04859.JPG"/>
          <p:cNvPicPr>
            <a:picLocks noChangeAspect="1"/>
          </p:cNvPicPr>
          <p:nvPr/>
        </p:nvPicPr>
        <p:blipFill>
          <a:blip r:embed="rId8" cstate="email"/>
          <a:srcRect/>
          <a:stretch>
            <a:fillRect/>
          </a:stretch>
        </p:blipFill>
        <p:spPr>
          <a:xfrm>
            <a:off x="228600" y="2835275"/>
            <a:ext cx="1917700" cy="1247775"/>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65112" y="18883"/>
            <a:ext cx="3709987" cy="622300"/>
          </a:xfrm>
        </p:spPr>
        <p:txBody>
          <a:bodyPr/>
          <a:lstStyle/>
          <a:p>
            <a:r>
              <a:rPr lang="en-US" altLang="en-US" sz="2800" dirty="0">
                <a:solidFill>
                  <a:srgbClr val="00B050"/>
                </a:solidFill>
                <a:latin typeface="Arial" charset="0"/>
              </a:rPr>
              <a:t>Historic Buildings …</a:t>
            </a:r>
          </a:p>
        </p:txBody>
      </p:sp>
      <p:pic>
        <p:nvPicPr>
          <p:cNvPr id="25604" name="Picture 4" descr="H:\Camp Clark\Camp Clark 2\4.JPG"/>
          <p:cNvPicPr>
            <a:picLocks noChangeAspect="1" noChangeArrowheads="1"/>
          </p:cNvPicPr>
          <p:nvPr/>
        </p:nvPicPr>
        <p:blipFill rotWithShape="1">
          <a:blip r:embed="rId3" cstate="email"/>
          <a:srcRect l="5864" t="10019" r="6015"/>
          <a:stretch/>
        </p:blipFill>
        <p:spPr bwMode="auto">
          <a:xfrm>
            <a:off x="473075" y="2260600"/>
            <a:ext cx="2106613" cy="2701925"/>
          </a:xfrm>
          <a:prstGeom prst="rect">
            <a:avLst/>
          </a:prstGeom>
          <a:ln>
            <a:noFill/>
          </a:ln>
          <a:effectLst>
            <a:outerShdw blurRad="292100" dist="139700" dir="2700000" algn="tl" rotWithShape="0">
              <a:srgbClr val="333333">
                <a:alpha val="65000"/>
              </a:srgbClr>
            </a:outerShdw>
          </a:effectLst>
        </p:spPr>
      </p:pic>
      <p:sp>
        <p:nvSpPr>
          <p:cNvPr id="2" name="TextBox 30"/>
          <p:cNvSpPr txBox="1">
            <a:spLocks noChangeArrowheads="1"/>
          </p:cNvSpPr>
          <p:nvPr/>
        </p:nvSpPr>
        <p:spPr bwMode="auto">
          <a:xfrm>
            <a:off x="3119438" y="2260600"/>
            <a:ext cx="5654675" cy="4524315"/>
          </a:xfrm>
          <a:prstGeom prst="rect">
            <a:avLst/>
          </a:prstGeom>
          <a:noFill/>
          <a:ln w="9525">
            <a:noFill/>
            <a:miter lim="800000"/>
            <a:headEnd/>
            <a:tailEnd/>
          </a:ln>
        </p:spPr>
        <p:txBody>
          <a:bodyPr>
            <a:spAutoFit/>
          </a:bodyPr>
          <a:lstStyle/>
          <a:p>
            <a:r>
              <a:rPr lang="en-US" altLang="en-US" dirty="0"/>
              <a:t>Contact the installation CRM for any actions that may change or modify a historic structure. This could include demolition, building an addition, constructing a new building, renovations, replacing a roof, flooring, windows, doors, exterior cladding, paint colors, or trim. </a:t>
            </a:r>
          </a:p>
          <a:p>
            <a:endParaRPr lang="en-US" altLang="en-US" dirty="0"/>
          </a:p>
          <a:p>
            <a:r>
              <a:rPr lang="en-US" altLang="en-US" dirty="0">
                <a:solidFill>
                  <a:schemeClr val="tx1"/>
                </a:solidFill>
              </a:rPr>
              <a:t>Ask if there is a maintenance and treatment plan for this building or installation?</a:t>
            </a:r>
          </a:p>
          <a:p>
            <a:endParaRPr lang="en-US" altLang="en-US" dirty="0">
              <a:solidFill>
                <a:schemeClr val="tx1"/>
              </a:solidFill>
            </a:endParaRPr>
          </a:p>
          <a:p>
            <a:r>
              <a:rPr lang="en-US" altLang="en-US" dirty="0">
                <a:solidFill>
                  <a:schemeClr val="tx1"/>
                </a:solidFill>
              </a:rPr>
              <a:t>Historic structures </a:t>
            </a:r>
            <a:r>
              <a:rPr lang="en-US" altLang="en-US" dirty="0"/>
              <a:t>can include</a:t>
            </a:r>
          </a:p>
          <a:p>
            <a:r>
              <a:rPr lang="en-US" altLang="en-US" dirty="0"/>
              <a:t>water towers, bridges, ranges, </a:t>
            </a:r>
          </a:p>
          <a:p>
            <a:r>
              <a:rPr lang="en-US" altLang="en-US" dirty="0"/>
              <a:t>latrines, storage sheds, </a:t>
            </a:r>
          </a:p>
          <a:p>
            <a:r>
              <a:rPr lang="en-US" altLang="en-US" dirty="0"/>
              <a:t>training equipment, </a:t>
            </a:r>
          </a:p>
          <a:p>
            <a:r>
              <a:rPr lang="en-US" altLang="en-US" dirty="0"/>
              <a:t>training areas, etc…</a:t>
            </a:r>
          </a:p>
          <a:p>
            <a:endParaRPr lang="en-US" altLang="en-US" dirty="0"/>
          </a:p>
        </p:txBody>
      </p:sp>
      <p:pic>
        <p:nvPicPr>
          <p:cNvPr id="25607" name="Picture 7"/>
          <p:cNvPicPr>
            <a:picLocks noChangeAspect="1" noChangeArrowheads="1"/>
          </p:cNvPicPr>
          <p:nvPr/>
        </p:nvPicPr>
        <p:blipFill>
          <a:blip r:embed="rId4" cstate="email"/>
          <a:srcRect/>
          <a:stretch>
            <a:fillRect/>
          </a:stretch>
        </p:blipFill>
        <p:spPr bwMode="auto">
          <a:xfrm>
            <a:off x="93663" y="4962525"/>
            <a:ext cx="2867025" cy="1809750"/>
          </a:xfrm>
          <a:prstGeom prst="rect">
            <a:avLst/>
          </a:prstGeom>
          <a:ln>
            <a:noFill/>
          </a:ln>
          <a:effectLst>
            <a:outerShdw blurRad="292100" dist="139700" dir="2700000" algn="tl" rotWithShape="0">
              <a:srgbClr val="333333">
                <a:alpha val="65000"/>
              </a:srgbClr>
            </a:outerShdw>
          </a:effectLst>
        </p:spPr>
      </p:pic>
      <p:pic>
        <p:nvPicPr>
          <p:cNvPr id="25608" name="Picture 8"/>
          <p:cNvPicPr>
            <a:picLocks noChangeAspect="1" noChangeArrowheads="1"/>
          </p:cNvPicPr>
          <p:nvPr/>
        </p:nvPicPr>
        <p:blipFill>
          <a:blip r:embed="rId5" cstate="email"/>
          <a:srcRect/>
          <a:stretch>
            <a:fillRect/>
          </a:stretch>
        </p:blipFill>
        <p:spPr bwMode="auto">
          <a:xfrm>
            <a:off x="369887" y="660233"/>
            <a:ext cx="2481263" cy="1771650"/>
          </a:xfrm>
          <a:prstGeom prst="rect">
            <a:avLst/>
          </a:prstGeom>
          <a:ln>
            <a:noFill/>
          </a:ln>
          <a:effectLst>
            <a:outerShdw blurRad="292100" dist="139700" dir="2700000" algn="tl" rotWithShape="0">
              <a:srgbClr val="333333">
                <a:alpha val="65000"/>
              </a:srgbClr>
            </a:outerShdw>
          </a:effectLst>
        </p:spPr>
      </p:pic>
      <p:pic>
        <p:nvPicPr>
          <p:cNvPr id="25609" name="Picture 9"/>
          <p:cNvPicPr>
            <a:picLocks noChangeAspect="1" noChangeArrowheads="1"/>
          </p:cNvPicPr>
          <p:nvPr/>
        </p:nvPicPr>
        <p:blipFill rotWithShape="1">
          <a:blip r:embed="rId6" cstate="email"/>
          <a:srcRect/>
          <a:stretch/>
        </p:blipFill>
        <p:spPr bwMode="auto">
          <a:xfrm>
            <a:off x="6281738" y="4522788"/>
            <a:ext cx="2597150" cy="2176462"/>
          </a:xfrm>
          <a:prstGeom prst="rect">
            <a:avLst/>
          </a:prstGeom>
          <a:ln>
            <a:noFill/>
          </a:ln>
          <a:effectLst>
            <a:outerShdw blurRad="292100" dist="139700" dir="2700000" algn="tl" rotWithShape="0">
              <a:srgbClr val="333333">
                <a:alpha val="65000"/>
              </a:srgbClr>
            </a:outerShdw>
          </a:effectLst>
        </p:spPr>
      </p:pic>
      <p:pic>
        <p:nvPicPr>
          <p:cNvPr id="25610" name="Picture 10"/>
          <p:cNvPicPr>
            <a:picLocks noChangeAspect="1" noChangeArrowheads="1"/>
          </p:cNvPicPr>
          <p:nvPr/>
        </p:nvPicPr>
        <p:blipFill>
          <a:blip r:embed="rId7" cstate="email"/>
          <a:srcRect/>
          <a:stretch>
            <a:fillRect/>
          </a:stretch>
        </p:blipFill>
        <p:spPr bwMode="auto">
          <a:xfrm>
            <a:off x="4367213" y="114300"/>
            <a:ext cx="4511675" cy="19367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3"/>
          <p:cNvSpPr>
            <a:spLocks noGrp="1"/>
          </p:cNvSpPr>
          <p:nvPr>
            <p:ph type="body" sz="half" idx="2"/>
          </p:nvPr>
        </p:nvSpPr>
        <p:spPr>
          <a:xfrm>
            <a:off x="198438" y="5973763"/>
            <a:ext cx="4954587" cy="769937"/>
          </a:xfrm>
        </p:spPr>
        <p:txBody>
          <a:bodyPr/>
          <a:lstStyle/>
          <a:p>
            <a:r>
              <a:rPr lang="en-US" sz="1600" dirty="0">
                <a:latin typeface="Arial" charset="0"/>
              </a:rPr>
              <a:t>The Navy renovated the historic Hotel Del Monte, a campus of the Naval Postgraduate School, while updating it to meet national defense needs. </a:t>
            </a:r>
            <a:endParaRPr lang="en-US" sz="1600" dirty="0">
              <a:highlight>
                <a:srgbClr val="FFFF00"/>
              </a:highlight>
              <a:latin typeface="Arial" charset="0"/>
            </a:endParaRPr>
          </a:p>
        </p:txBody>
      </p:sp>
      <p:sp>
        <p:nvSpPr>
          <p:cNvPr id="26628" name="TextBox 5"/>
          <p:cNvSpPr txBox="1">
            <a:spLocks noChangeArrowheads="1"/>
          </p:cNvSpPr>
          <p:nvPr/>
        </p:nvSpPr>
        <p:spPr bwMode="auto">
          <a:xfrm>
            <a:off x="5561013" y="4910138"/>
            <a:ext cx="3497262" cy="1816100"/>
          </a:xfrm>
          <a:prstGeom prst="rect">
            <a:avLst/>
          </a:prstGeom>
          <a:noFill/>
          <a:ln w="9525">
            <a:noFill/>
            <a:miter lim="800000"/>
            <a:headEnd/>
            <a:tailEnd/>
          </a:ln>
        </p:spPr>
        <p:txBody>
          <a:bodyPr>
            <a:spAutoFit/>
          </a:bodyPr>
          <a:lstStyle/>
          <a:p>
            <a:r>
              <a:rPr lang="en-US" sz="1600" dirty="0">
                <a:solidFill>
                  <a:schemeClr val="tx1"/>
                </a:solidFill>
              </a:rPr>
              <a:t>Members of the Mongolian Armed Forces 338 Construction &amp; Engineering Unit and Mongolian contractors install a new window during renovation work on the Erdmiin Oyun School July 25, 2013, in Ulaanbaatar, Mongolia</a:t>
            </a:r>
            <a:endParaRPr lang="en-US" sz="1600" dirty="0"/>
          </a:p>
        </p:txBody>
      </p:sp>
      <p:pic>
        <p:nvPicPr>
          <p:cNvPr id="7" name="Picture 6"/>
          <p:cNvPicPr>
            <a:picLocks noChangeAspect="1"/>
          </p:cNvPicPr>
          <p:nvPr/>
        </p:nvPicPr>
        <p:blipFill rotWithShape="1">
          <a:blip r:embed="rId3" cstate="email"/>
          <a:srcRect/>
          <a:stretch/>
        </p:blipFill>
        <p:spPr>
          <a:xfrm>
            <a:off x="2792789" y="668017"/>
            <a:ext cx="2892425" cy="2115487"/>
          </a:xfrm>
          <a:prstGeom prst="rect">
            <a:avLst/>
          </a:prstGeom>
          <a:ln>
            <a:noFill/>
          </a:ln>
          <a:effectLst>
            <a:outerShdw blurRad="292100" dist="139700" dir="2700000" algn="tl" rotWithShape="0">
              <a:srgbClr val="333333">
                <a:alpha val="65000"/>
              </a:srgbClr>
            </a:outerShdw>
          </a:effectLst>
        </p:spPr>
      </p:pic>
      <p:sp>
        <p:nvSpPr>
          <p:cNvPr id="26630" name="TextBox 7"/>
          <p:cNvSpPr txBox="1">
            <a:spLocks noChangeArrowheads="1"/>
          </p:cNvSpPr>
          <p:nvPr/>
        </p:nvSpPr>
        <p:spPr bwMode="auto">
          <a:xfrm>
            <a:off x="207963" y="658813"/>
            <a:ext cx="2286000" cy="2308324"/>
          </a:xfrm>
          <a:prstGeom prst="rect">
            <a:avLst/>
          </a:prstGeom>
          <a:noFill/>
          <a:ln w="9525">
            <a:noFill/>
            <a:miter lim="800000"/>
            <a:headEnd/>
            <a:tailEnd/>
          </a:ln>
        </p:spPr>
        <p:txBody>
          <a:bodyPr>
            <a:spAutoFit/>
          </a:bodyPr>
          <a:lstStyle/>
          <a:p>
            <a:r>
              <a:rPr lang="en-US" sz="1600" dirty="0"/>
              <a:t>DoD is responsible for environmental restoration of heritage properties that were formerly owned by, leased to or otherwise possessed by the United States, at home and overseas. </a:t>
            </a:r>
          </a:p>
        </p:txBody>
      </p:sp>
      <p:pic>
        <p:nvPicPr>
          <p:cNvPr id="5" name="Picture 4"/>
          <p:cNvPicPr>
            <a:picLocks noChangeAspect="1"/>
          </p:cNvPicPr>
          <p:nvPr/>
        </p:nvPicPr>
        <p:blipFill rotWithShape="1">
          <a:blip r:embed="rId4" cstate="email"/>
          <a:srcRect/>
          <a:stretch/>
        </p:blipFill>
        <p:spPr>
          <a:xfrm>
            <a:off x="5938838" y="595313"/>
            <a:ext cx="2687637" cy="4159250"/>
          </a:xfrm>
          <a:prstGeom prst="rect">
            <a:avLst/>
          </a:prstGeom>
          <a:ln>
            <a:noFill/>
          </a:ln>
          <a:effectLst>
            <a:outerShdw blurRad="292100" dist="139700" dir="2700000" algn="tl" rotWithShape="0">
              <a:srgbClr val="333333">
                <a:alpha val="65000"/>
              </a:srgbClr>
            </a:outerShdw>
          </a:effectLst>
        </p:spPr>
      </p:pic>
      <p:sp>
        <p:nvSpPr>
          <p:cNvPr id="8" name="Title 1"/>
          <p:cNvSpPr>
            <a:spLocks noGrp="1"/>
          </p:cNvSpPr>
          <p:nvPr>
            <p:ph type="title"/>
          </p:nvPr>
        </p:nvSpPr>
        <p:spPr>
          <a:xfrm>
            <a:off x="164308" y="54017"/>
            <a:ext cx="3709987" cy="622300"/>
          </a:xfrm>
        </p:spPr>
        <p:txBody>
          <a:bodyPr/>
          <a:lstStyle/>
          <a:p>
            <a:r>
              <a:rPr lang="en-US" altLang="en-US" sz="2800" dirty="0">
                <a:solidFill>
                  <a:srgbClr val="00B050"/>
                </a:solidFill>
                <a:latin typeface="Arial" charset="0"/>
              </a:rPr>
              <a:t>Historic Buildings …</a:t>
            </a:r>
          </a:p>
        </p:txBody>
      </p:sp>
      <p:pic>
        <p:nvPicPr>
          <p:cNvPr id="3" name="Picture 2">
            <a:extLst>
              <a:ext uri="{FF2B5EF4-FFF2-40B4-BE49-F238E27FC236}">
                <a16:creationId xmlns:a16="http://schemas.microsoft.com/office/drawing/2014/main" id="{88302918-6E91-4D8D-8987-13F124253726}"/>
              </a:ext>
            </a:extLst>
          </p:cNvPr>
          <p:cNvPicPr>
            <a:picLocks noChangeAspect="1"/>
          </p:cNvPicPr>
          <p:nvPr/>
        </p:nvPicPr>
        <p:blipFill>
          <a:blip r:embed="rId5"/>
          <a:stretch>
            <a:fillRect/>
          </a:stretch>
        </p:blipFill>
        <p:spPr>
          <a:xfrm>
            <a:off x="590947" y="2971006"/>
            <a:ext cx="3625454" cy="2900363"/>
          </a:xfrm>
          <a:prstGeom prst="rect">
            <a:avLst/>
          </a:prstGeom>
          <a:effectLst>
            <a:outerShdw blurRad="127000" dist="165100" dir="2700000" algn="tl" rotWithShape="0">
              <a:prstClr val="black">
                <a:alpha val="40000"/>
              </a:prst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a:xfrm>
            <a:off x="285750" y="254000"/>
            <a:ext cx="3709988" cy="749300"/>
          </a:xfrm>
        </p:spPr>
        <p:txBody>
          <a:bodyPr/>
          <a:lstStyle/>
          <a:p>
            <a:r>
              <a:rPr lang="en-US" altLang="en-US" sz="2800" dirty="0">
                <a:solidFill>
                  <a:srgbClr val="00B050"/>
                </a:solidFill>
                <a:latin typeface="Arial" charset="0"/>
              </a:rPr>
              <a:t>Historic Buildings…</a:t>
            </a:r>
          </a:p>
        </p:txBody>
      </p:sp>
      <p:sp>
        <p:nvSpPr>
          <p:cNvPr id="27652" name="TextBox 31"/>
          <p:cNvSpPr txBox="1">
            <a:spLocks noChangeArrowheads="1"/>
          </p:cNvSpPr>
          <p:nvPr/>
        </p:nvSpPr>
        <p:spPr bwMode="auto">
          <a:xfrm>
            <a:off x="4197350" y="280988"/>
            <a:ext cx="4794250" cy="923925"/>
          </a:xfrm>
          <a:prstGeom prst="rect">
            <a:avLst/>
          </a:prstGeom>
          <a:noFill/>
          <a:ln w="9525">
            <a:noFill/>
            <a:miter lim="800000"/>
            <a:headEnd/>
            <a:tailEnd/>
          </a:ln>
        </p:spPr>
        <p:txBody>
          <a:bodyPr>
            <a:spAutoFit/>
          </a:bodyPr>
          <a:lstStyle/>
          <a:p>
            <a:r>
              <a:rPr lang="en-US" altLang="en-US" dirty="0"/>
              <a:t>Historic elements of buildings being demolished can be salvaged to maintain buildings that are being restored or reused.</a:t>
            </a:r>
          </a:p>
        </p:txBody>
      </p:sp>
      <p:pic>
        <p:nvPicPr>
          <p:cNvPr id="89090" name="Picture 2" descr="C:\Users\grant.day\Documents\2010 Camp Clark\Lanscape\007.JPG"/>
          <p:cNvPicPr>
            <a:picLocks noChangeAspect="1" noChangeArrowheads="1"/>
          </p:cNvPicPr>
          <p:nvPr/>
        </p:nvPicPr>
        <p:blipFill>
          <a:blip r:embed="rId3" cstate="email"/>
          <a:srcRect/>
          <a:stretch>
            <a:fillRect/>
          </a:stretch>
        </p:blipFill>
        <p:spPr bwMode="auto">
          <a:xfrm>
            <a:off x="4897438" y="1289050"/>
            <a:ext cx="3852862" cy="2889250"/>
          </a:xfrm>
          <a:prstGeom prst="rect">
            <a:avLst/>
          </a:prstGeom>
          <a:ln>
            <a:noFill/>
          </a:ln>
          <a:effectLst>
            <a:outerShdw blurRad="292100" dist="139700" dir="2700000" algn="tl" rotWithShape="0">
              <a:srgbClr val="333333">
                <a:alpha val="65000"/>
              </a:srgbClr>
            </a:outerShdw>
          </a:effectLst>
        </p:spPr>
      </p:pic>
      <p:pic>
        <p:nvPicPr>
          <p:cNvPr id="89092" name="Picture 4" descr="C:\Users\grant.day\Documents\2010 Camp Clark\11.JPG"/>
          <p:cNvPicPr>
            <a:picLocks noChangeAspect="1" noChangeArrowheads="1"/>
          </p:cNvPicPr>
          <p:nvPr/>
        </p:nvPicPr>
        <p:blipFill>
          <a:blip r:embed="rId4" cstate="email"/>
          <a:srcRect/>
          <a:stretch>
            <a:fillRect/>
          </a:stretch>
        </p:blipFill>
        <p:spPr bwMode="auto">
          <a:xfrm>
            <a:off x="787400" y="4940300"/>
            <a:ext cx="3189288" cy="1917700"/>
          </a:xfrm>
          <a:prstGeom prst="rect">
            <a:avLst/>
          </a:prstGeom>
          <a:ln>
            <a:noFill/>
          </a:ln>
          <a:effectLst>
            <a:outerShdw blurRad="292100" dist="139700" dir="2700000" algn="tl" rotWithShape="0">
              <a:srgbClr val="333333">
                <a:alpha val="65000"/>
              </a:srgbClr>
            </a:outerShdw>
          </a:effectLst>
        </p:spPr>
      </p:pic>
      <p:pic>
        <p:nvPicPr>
          <p:cNvPr id="14" name="Picture 13" descr="IMG_3793.JPG"/>
          <p:cNvPicPr>
            <a:picLocks noChangeAspect="1"/>
          </p:cNvPicPr>
          <p:nvPr/>
        </p:nvPicPr>
        <p:blipFill>
          <a:blip r:embed="rId5" cstate="email"/>
          <a:srcRect/>
          <a:stretch>
            <a:fillRect/>
          </a:stretch>
        </p:blipFill>
        <p:spPr>
          <a:xfrm>
            <a:off x="0" y="2876550"/>
            <a:ext cx="3789363" cy="2203450"/>
          </a:xfrm>
          <a:prstGeom prst="rect">
            <a:avLst/>
          </a:prstGeom>
          <a:ln>
            <a:noFill/>
          </a:ln>
          <a:effectLst>
            <a:outerShdw blurRad="292100" dist="139700" dir="2700000" algn="tl" rotWithShape="0">
              <a:srgbClr val="333333">
                <a:alpha val="65000"/>
              </a:srgbClr>
            </a:outerShdw>
          </a:effectLst>
        </p:spPr>
      </p:pic>
      <p:pic>
        <p:nvPicPr>
          <p:cNvPr id="13" name="Picture 12" descr="IMG_3846.JPG"/>
          <p:cNvPicPr>
            <a:picLocks noChangeAspect="1"/>
          </p:cNvPicPr>
          <p:nvPr/>
        </p:nvPicPr>
        <p:blipFill>
          <a:blip r:embed="rId6" cstate="email"/>
          <a:srcRect/>
          <a:stretch>
            <a:fillRect/>
          </a:stretch>
        </p:blipFill>
        <p:spPr>
          <a:xfrm>
            <a:off x="128588" y="1320800"/>
            <a:ext cx="4092575" cy="1651000"/>
          </a:xfrm>
          <a:prstGeom prst="rect">
            <a:avLst/>
          </a:prstGeom>
          <a:ln>
            <a:noFill/>
          </a:ln>
          <a:effectLst>
            <a:outerShdw blurRad="292100" dist="139700" dir="2700000" algn="tl" rotWithShape="0">
              <a:srgbClr val="333333">
                <a:alpha val="65000"/>
              </a:srgbClr>
            </a:outerShdw>
          </a:effectLst>
        </p:spPr>
      </p:pic>
      <p:pic>
        <p:nvPicPr>
          <p:cNvPr id="27657" name="Picture 9"/>
          <p:cNvPicPr>
            <a:picLocks noChangeAspect="1" noChangeArrowheads="1"/>
          </p:cNvPicPr>
          <p:nvPr/>
        </p:nvPicPr>
        <p:blipFill>
          <a:blip r:embed="rId7" cstate="email"/>
          <a:srcRect/>
          <a:stretch>
            <a:fillRect/>
          </a:stretch>
        </p:blipFill>
        <p:spPr bwMode="auto">
          <a:xfrm>
            <a:off x="2779713" y="1976438"/>
            <a:ext cx="3419475" cy="2371725"/>
          </a:xfrm>
          <a:prstGeom prst="rect">
            <a:avLst/>
          </a:prstGeom>
          <a:noFill/>
          <a:ln w="9525">
            <a:noFill/>
            <a:miter lim="800000"/>
            <a:headEnd/>
            <a:tailEnd/>
          </a:ln>
        </p:spPr>
      </p:pic>
      <p:pic>
        <p:nvPicPr>
          <p:cNvPr id="10" name="Picture 9" descr="Camp Clark Historic Plans 027"/>
          <p:cNvPicPr/>
          <p:nvPr/>
        </p:nvPicPr>
        <p:blipFill>
          <a:blip r:embed="rId8" cstate="print"/>
          <a:srcRect l="4701" t="1930" r="1282" b="2281"/>
          <a:stretch>
            <a:fillRect/>
          </a:stretch>
        </p:blipFill>
        <p:spPr bwMode="auto">
          <a:xfrm>
            <a:off x="4000500" y="4038600"/>
            <a:ext cx="4914900" cy="2641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242888" y="1292225"/>
            <a:ext cx="3354387" cy="4841875"/>
          </a:xfrm>
        </p:spPr>
        <p:txBody>
          <a:bodyPr/>
          <a:lstStyle/>
          <a:p>
            <a:endParaRPr lang="en-US" altLang="en-US" sz="1600" dirty="0">
              <a:solidFill>
                <a:schemeClr val="tx1"/>
              </a:solidFill>
              <a:latin typeface="Arial" charset="0"/>
            </a:endParaRPr>
          </a:p>
          <a:p>
            <a:pPr>
              <a:buFont typeface="Arial" charset="0"/>
              <a:buNone/>
            </a:pPr>
            <a:r>
              <a:rPr lang="en-US" altLang="en-US" sz="1400" u="sng" dirty="0">
                <a:solidFill>
                  <a:schemeClr val="tx1"/>
                </a:solidFill>
                <a:latin typeface="Arial" charset="0"/>
              </a:rPr>
              <a:t>Key Points</a:t>
            </a:r>
          </a:p>
          <a:p>
            <a:pPr lvl="1">
              <a:buFont typeface="Arial" charset="0"/>
              <a:buNone/>
            </a:pPr>
            <a:r>
              <a:rPr lang="en-US" altLang="en-US" sz="1400" dirty="0"/>
              <a:t>Be prepared by:</a:t>
            </a:r>
          </a:p>
          <a:p>
            <a:pPr lvl="1">
              <a:buFont typeface="Arial" charset="0"/>
              <a:buChar char="•"/>
            </a:pPr>
            <a:r>
              <a:rPr lang="en-US" altLang="en-US" sz="1400" dirty="0"/>
              <a:t>Planning ahead and discussing your project with the CRM and Master Planner.</a:t>
            </a:r>
          </a:p>
          <a:p>
            <a:pPr lvl="1">
              <a:buFont typeface="Arial" charset="0"/>
              <a:buChar char="•"/>
            </a:pPr>
            <a:r>
              <a:rPr lang="en-US" altLang="en-US" sz="1400" dirty="0"/>
              <a:t>Having a cultural resources survey conducted as part of initial planning stages.</a:t>
            </a:r>
          </a:p>
          <a:p>
            <a:pPr lvl="1">
              <a:buFont typeface="Arial" charset="0"/>
              <a:buChar char="•"/>
            </a:pPr>
            <a:r>
              <a:rPr lang="en-US" altLang="en-US" sz="1400" dirty="0"/>
              <a:t>Taking steps to mitigate potential damage.</a:t>
            </a:r>
          </a:p>
          <a:p>
            <a:pPr lvl="1">
              <a:buFont typeface="Arial" charset="0"/>
              <a:buChar char="•"/>
            </a:pPr>
            <a:r>
              <a:rPr lang="en-US" altLang="en-US" sz="1400" dirty="0"/>
              <a:t>Monitor projects that have the potential to impact cultural resources. </a:t>
            </a:r>
          </a:p>
          <a:p>
            <a:pPr lvl="1">
              <a:buFont typeface="Arial" charset="0"/>
              <a:buChar char="•"/>
            </a:pPr>
            <a:r>
              <a:rPr lang="en-US" altLang="en-US" sz="1400" dirty="0"/>
              <a:t>Know the Best Management Practices (BMPs) or Standard Operating Procedures (SOPs) for your location.</a:t>
            </a:r>
          </a:p>
          <a:p>
            <a:pPr lvl="1">
              <a:buFont typeface="Arial" charset="0"/>
              <a:buChar char="•"/>
            </a:pPr>
            <a:r>
              <a:rPr lang="en-US" altLang="en-US" sz="1400" dirty="0"/>
              <a:t>Have a preservation plan and agreement documents.</a:t>
            </a:r>
          </a:p>
          <a:p>
            <a:endParaRPr lang="en-US" altLang="en-US" sz="1600" dirty="0">
              <a:solidFill>
                <a:schemeClr val="tx1"/>
              </a:solidFill>
              <a:latin typeface="Arial" charset="0"/>
            </a:endParaRPr>
          </a:p>
        </p:txBody>
      </p:sp>
      <p:sp>
        <p:nvSpPr>
          <p:cNvPr id="28675" name="Title 1"/>
          <p:cNvSpPr>
            <a:spLocks noGrp="1"/>
          </p:cNvSpPr>
          <p:nvPr>
            <p:ph type="title"/>
          </p:nvPr>
        </p:nvSpPr>
        <p:spPr>
          <a:xfrm>
            <a:off x="457200" y="295275"/>
            <a:ext cx="3008313" cy="933450"/>
          </a:xfrm>
        </p:spPr>
        <p:txBody>
          <a:bodyPr/>
          <a:lstStyle/>
          <a:p>
            <a:r>
              <a:rPr lang="en-US" altLang="en-US" dirty="0">
                <a:solidFill>
                  <a:srgbClr val="00B050"/>
                </a:solidFill>
                <a:latin typeface="Arial" charset="0"/>
              </a:rPr>
              <a:t>Threats to Cultural Resources – What To Do?</a:t>
            </a:r>
          </a:p>
        </p:txBody>
      </p:sp>
      <p:pic>
        <p:nvPicPr>
          <p:cNvPr id="27656" name="Picture 7" descr="34MY338 East DSC00099.JPG"/>
          <p:cNvPicPr>
            <a:picLocks noChangeAspect="1"/>
          </p:cNvPicPr>
          <p:nvPr/>
        </p:nvPicPr>
        <p:blipFill>
          <a:blip r:embed="rId3" cstate="email"/>
          <a:srcRect/>
          <a:stretch>
            <a:fillRect/>
          </a:stretch>
        </p:blipFill>
        <p:spPr bwMode="auto">
          <a:xfrm>
            <a:off x="3806304" y="225468"/>
            <a:ext cx="2457840" cy="3432132"/>
          </a:xfrm>
          <a:prstGeom prst="rect">
            <a:avLst/>
          </a:prstGeom>
          <a:ln>
            <a:noFill/>
          </a:ln>
          <a:effectLst>
            <a:softEdge rad="112500"/>
          </a:effectLst>
        </p:spPr>
      </p:pic>
      <p:pic>
        <p:nvPicPr>
          <p:cNvPr id="9" name="Picture 6" descr="4591243-R1-042-19A"/>
          <p:cNvPicPr>
            <a:picLocks noChangeAspect="1" noChangeArrowheads="1"/>
          </p:cNvPicPr>
          <p:nvPr/>
        </p:nvPicPr>
        <p:blipFill>
          <a:blip r:embed="rId4" cstate="email"/>
          <a:srcRect/>
          <a:stretch>
            <a:fillRect/>
          </a:stretch>
        </p:blipFill>
        <p:spPr bwMode="auto">
          <a:xfrm>
            <a:off x="6171781" y="1189973"/>
            <a:ext cx="2821907" cy="2655518"/>
          </a:xfrm>
          <a:prstGeom prst="rect">
            <a:avLst/>
          </a:prstGeom>
          <a:ln>
            <a:noFill/>
          </a:ln>
          <a:effectLst>
            <a:softEdge rad="112500"/>
          </a:effectLst>
        </p:spPr>
      </p:pic>
      <p:sp>
        <p:nvSpPr>
          <p:cNvPr id="28678" name="TextBox 10"/>
          <p:cNvSpPr txBox="1">
            <a:spLocks noChangeArrowheads="1"/>
          </p:cNvSpPr>
          <p:nvPr/>
        </p:nvSpPr>
        <p:spPr bwMode="auto">
          <a:xfrm>
            <a:off x="6188075" y="325438"/>
            <a:ext cx="1324273" cy="523220"/>
          </a:xfrm>
          <a:prstGeom prst="rect">
            <a:avLst/>
          </a:prstGeom>
          <a:noFill/>
          <a:ln w="9525">
            <a:noFill/>
            <a:miter lim="800000"/>
            <a:headEnd/>
            <a:tailEnd/>
          </a:ln>
        </p:spPr>
        <p:txBody>
          <a:bodyPr wrap="none">
            <a:spAutoFit/>
          </a:bodyPr>
          <a:lstStyle/>
          <a:p>
            <a:r>
              <a:rPr lang="en-US" altLang="en-US" sz="2800" dirty="0">
                <a:latin typeface="+mj-lt"/>
              </a:rPr>
              <a:t>SURVEY</a:t>
            </a:r>
          </a:p>
        </p:txBody>
      </p:sp>
      <p:sp>
        <p:nvSpPr>
          <p:cNvPr id="28679" name="TextBox 11"/>
          <p:cNvSpPr txBox="1">
            <a:spLocks noChangeArrowheads="1"/>
          </p:cNvSpPr>
          <p:nvPr/>
        </p:nvSpPr>
        <p:spPr bwMode="auto">
          <a:xfrm>
            <a:off x="7302500" y="852488"/>
            <a:ext cx="1565275" cy="523220"/>
          </a:xfrm>
          <a:prstGeom prst="rect">
            <a:avLst/>
          </a:prstGeom>
          <a:noFill/>
          <a:ln w="9525">
            <a:noFill/>
            <a:miter lim="800000"/>
            <a:headEnd/>
            <a:tailEnd/>
          </a:ln>
        </p:spPr>
        <p:txBody>
          <a:bodyPr>
            <a:spAutoFit/>
          </a:bodyPr>
          <a:lstStyle/>
          <a:p>
            <a:pPr algn="r"/>
            <a:r>
              <a:rPr lang="en-US" altLang="en-US" sz="2800" dirty="0">
                <a:latin typeface="+mj-lt"/>
              </a:rPr>
              <a:t>TESTING</a:t>
            </a:r>
          </a:p>
        </p:txBody>
      </p:sp>
      <p:sp>
        <p:nvSpPr>
          <p:cNvPr id="28680" name="TextBox 12"/>
          <p:cNvSpPr txBox="1">
            <a:spLocks noChangeArrowheads="1"/>
          </p:cNvSpPr>
          <p:nvPr/>
        </p:nvSpPr>
        <p:spPr bwMode="auto">
          <a:xfrm>
            <a:off x="2714625" y="6227763"/>
            <a:ext cx="2154238" cy="523220"/>
          </a:xfrm>
          <a:prstGeom prst="rect">
            <a:avLst/>
          </a:prstGeom>
          <a:noFill/>
          <a:ln w="9525">
            <a:noFill/>
            <a:miter lim="800000"/>
            <a:headEnd/>
            <a:tailEnd/>
          </a:ln>
        </p:spPr>
        <p:txBody>
          <a:bodyPr>
            <a:spAutoFit/>
          </a:bodyPr>
          <a:lstStyle/>
          <a:p>
            <a:pPr algn="r"/>
            <a:r>
              <a:rPr lang="en-US" altLang="en-US" sz="2800" dirty="0">
                <a:latin typeface="+mj-lt"/>
              </a:rPr>
              <a:t>MITIGATION</a:t>
            </a:r>
          </a:p>
        </p:txBody>
      </p:sp>
      <p:pic>
        <p:nvPicPr>
          <p:cNvPr id="14" name="Picture 5" descr="DSC00453.JPG"/>
          <p:cNvPicPr>
            <a:picLocks noChangeAspect="1"/>
          </p:cNvPicPr>
          <p:nvPr/>
        </p:nvPicPr>
        <p:blipFill>
          <a:blip r:embed="rId5" cstate="email"/>
          <a:srcRect/>
          <a:stretch>
            <a:fillRect/>
          </a:stretch>
        </p:blipFill>
        <p:spPr bwMode="auto">
          <a:xfrm>
            <a:off x="3695178" y="3356975"/>
            <a:ext cx="3306872" cy="2277101"/>
          </a:xfrm>
          <a:prstGeom prst="rect">
            <a:avLst/>
          </a:prstGeom>
          <a:ln>
            <a:noFill/>
          </a:ln>
          <a:effectLst>
            <a:softEdge rad="112500"/>
          </a:effectLst>
        </p:spPr>
      </p:pic>
      <p:pic>
        <p:nvPicPr>
          <p:cNvPr id="3" name="Picture 6" descr="DSC00652.JPG"/>
          <p:cNvPicPr>
            <a:picLocks noChangeAspect="1"/>
          </p:cNvPicPr>
          <p:nvPr/>
        </p:nvPicPr>
        <p:blipFill>
          <a:blip r:embed="rId6" cstate="email"/>
          <a:srcRect/>
          <a:stretch>
            <a:fillRect/>
          </a:stretch>
        </p:blipFill>
        <p:spPr bwMode="auto">
          <a:xfrm>
            <a:off x="4897676" y="4966847"/>
            <a:ext cx="4073939" cy="1734578"/>
          </a:xfrm>
          <a:prstGeom prst="rect">
            <a:avLst/>
          </a:prstGeom>
          <a:ln>
            <a:noFill/>
          </a:ln>
          <a:effectLst>
            <a:softEdge rad="112500"/>
          </a:effectLst>
        </p:spPr>
      </p:pic>
      <p:sp>
        <p:nvSpPr>
          <p:cNvPr id="28683" name="TextBox 14"/>
          <p:cNvSpPr txBox="1">
            <a:spLocks noChangeArrowheads="1"/>
          </p:cNvSpPr>
          <p:nvPr/>
        </p:nvSpPr>
        <p:spPr bwMode="auto">
          <a:xfrm>
            <a:off x="6924675" y="4284663"/>
            <a:ext cx="2219325" cy="523220"/>
          </a:xfrm>
          <a:prstGeom prst="rect">
            <a:avLst/>
          </a:prstGeom>
          <a:noFill/>
          <a:ln w="9525">
            <a:noFill/>
            <a:miter lim="800000"/>
            <a:headEnd/>
            <a:tailEnd/>
          </a:ln>
        </p:spPr>
        <p:txBody>
          <a:bodyPr wrap="square">
            <a:spAutoFit/>
          </a:bodyPr>
          <a:lstStyle/>
          <a:p>
            <a:r>
              <a:rPr lang="en-US" altLang="en-US" sz="2800" dirty="0">
                <a:latin typeface="+mj-lt"/>
              </a:rPr>
              <a:t>MONITORING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25463" y="982642"/>
            <a:ext cx="7797800" cy="1162050"/>
          </a:xfrm>
        </p:spPr>
        <p:txBody>
          <a:bodyPr/>
          <a:lstStyle/>
          <a:p>
            <a:r>
              <a:rPr lang="en-US" altLang="en-US" sz="2800" dirty="0">
                <a:latin typeface="Arial" charset="0"/>
              </a:rPr>
              <a:t>Find out from the Installation</a:t>
            </a:r>
            <a:r>
              <a:rPr lang="en-US" altLang="en-US" sz="2800" dirty="0">
                <a:solidFill>
                  <a:srgbClr val="FF0000"/>
                </a:solidFill>
                <a:latin typeface="Arial" charset="0"/>
              </a:rPr>
              <a:t> </a:t>
            </a:r>
            <a:r>
              <a:rPr lang="en-US" altLang="en-US" sz="2800" dirty="0">
                <a:latin typeface="Arial" charset="0"/>
              </a:rPr>
              <a:t>CRM what the Standard Operating Procedures (SOPs) are for any Installation you may be working or training.</a:t>
            </a:r>
          </a:p>
        </p:txBody>
      </p:sp>
      <p:sp>
        <p:nvSpPr>
          <p:cNvPr id="29700" name="TextBox 3"/>
          <p:cNvSpPr txBox="1">
            <a:spLocks noChangeArrowheads="1"/>
          </p:cNvSpPr>
          <p:nvPr/>
        </p:nvSpPr>
        <p:spPr bwMode="auto">
          <a:xfrm>
            <a:off x="525463" y="2492375"/>
            <a:ext cx="8304212" cy="1815882"/>
          </a:xfrm>
          <a:prstGeom prst="rect">
            <a:avLst/>
          </a:prstGeom>
          <a:noFill/>
          <a:ln w="9525">
            <a:noFill/>
            <a:miter lim="800000"/>
            <a:headEnd/>
            <a:tailEnd/>
          </a:ln>
        </p:spPr>
        <p:txBody>
          <a:bodyPr wrap="square">
            <a:spAutoFit/>
          </a:bodyPr>
          <a:lstStyle/>
          <a:p>
            <a:r>
              <a:rPr lang="en-US" altLang="en-US" sz="2800" dirty="0"/>
              <a:t>Standard Operating Procedures (SOPs) are actions that are considered effective and appropriate. They represent the general knowledge and practice of informed professionals.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6" descr="toy soldier 1.jpg"/>
          <p:cNvPicPr>
            <a:picLocks noChangeAspect="1"/>
          </p:cNvPicPr>
          <p:nvPr/>
        </p:nvPicPr>
        <p:blipFill>
          <a:blip r:embed="rId3" cstate="email"/>
          <a:srcRect/>
          <a:stretch>
            <a:fillRect/>
          </a:stretch>
        </p:blipFill>
        <p:spPr bwMode="auto">
          <a:xfrm>
            <a:off x="3311525" y="2592388"/>
            <a:ext cx="5202238" cy="3978275"/>
          </a:xfrm>
          <a:prstGeom prst="rect">
            <a:avLst/>
          </a:prstGeom>
          <a:noFill/>
          <a:ln w="9525">
            <a:noFill/>
            <a:miter lim="800000"/>
            <a:headEnd/>
            <a:tailEnd/>
          </a:ln>
        </p:spPr>
      </p:pic>
      <p:sp>
        <p:nvSpPr>
          <p:cNvPr id="6" name="Text Placeholder 3"/>
          <p:cNvSpPr txBox="1">
            <a:spLocks/>
          </p:cNvSpPr>
          <p:nvPr/>
        </p:nvSpPr>
        <p:spPr bwMode="auto">
          <a:xfrm>
            <a:off x="419100" y="1320800"/>
            <a:ext cx="2657475" cy="3059113"/>
          </a:xfrm>
          <a:prstGeom prst="rect">
            <a:avLst/>
          </a:prstGeom>
          <a:noFill/>
          <a:ln w="9525">
            <a:noFill/>
            <a:miter lim="800000"/>
            <a:headEnd/>
            <a:tailEnd/>
          </a:ln>
        </p:spPr>
        <p:txBody>
          <a:bodyPr/>
          <a:lstStyle/>
          <a:p>
            <a:pPr eaLnBrk="0" hangingPunct="0">
              <a:spcBef>
                <a:spcPct val="20000"/>
              </a:spcBef>
              <a:buFont typeface="Arial" charset="0"/>
              <a:buNone/>
              <a:defRPr/>
            </a:pPr>
            <a:r>
              <a:rPr lang="en-US" sz="2000" dirty="0">
                <a:solidFill>
                  <a:schemeClr val="tx1"/>
                </a:solidFill>
                <a:cs typeface="+mn-cs"/>
              </a:rPr>
              <a:t>Prior to commencing a project, training activity, maintenance task, or program, it is crucial to understand what information already exists about the area, resources, surveys, mapping, etc. </a:t>
            </a:r>
          </a:p>
          <a:p>
            <a:pPr eaLnBrk="0" hangingPunct="0">
              <a:spcBef>
                <a:spcPct val="20000"/>
              </a:spcBef>
              <a:buFont typeface="Arial" charset="0"/>
              <a:buNone/>
              <a:defRPr/>
            </a:pPr>
            <a:endParaRPr lang="en-US" sz="1400" dirty="0">
              <a:solidFill>
                <a:schemeClr val="tx1"/>
              </a:solidFill>
              <a:cs typeface="+mn-cs"/>
            </a:endParaRPr>
          </a:p>
          <a:p>
            <a:pPr eaLnBrk="0" hangingPunct="0">
              <a:spcBef>
                <a:spcPct val="20000"/>
              </a:spcBef>
              <a:buFont typeface="Arial" charset="0"/>
              <a:buNone/>
              <a:defRPr/>
            </a:pPr>
            <a:endParaRPr lang="en-US" sz="1400" dirty="0">
              <a:solidFill>
                <a:srgbClr val="FFC000"/>
              </a:solidFill>
              <a:cs typeface="+mn-cs"/>
            </a:endParaRPr>
          </a:p>
          <a:p>
            <a:pPr eaLnBrk="0" hangingPunct="0">
              <a:spcBef>
                <a:spcPct val="20000"/>
              </a:spcBef>
              <a:buFont typeface="Arial" charset="0"/>
              <a:buNone/>
              <a:defRPr/>
            </a:pPr>
            <a:endParaRPr lang="en-US" sz="1400" dirty="0">
              <a:solidFill>
                <a:srgbClr val="FFC000"/>
              </a:solidFill>
              <a:cs typeface="+mn-cs"/>
            </a:endParaRPr>
          </a:p>
          <a:p>
            <a:pPr eaLnBrk="0" hangingPunct="0">
              <a:spcBef>
                <a:spcPct val="20000"/>
              </a:spcBef>
              <a:buFont typeface="Arial" charset="0"/>
              <a:buNone/>
              <a:defRPr/>
            </a:pPr>
            <a:endParaRPr lang="en-US" sz="1400" dirty="0">
              <a:cs typeface="+mn-cs"/>
            </a:endParaRPr>
          </a:p>
        </p:txBody>
      </p:sp>
      <p:sp>
        <p:nvSpPr>
          <p:cNvPr id="5" name="Oval Callout 4"/>
          <p:cNvSpPr>
            <a:spLocks noChangeAspect="1"/>
          </p:cNvSpPr>
          <p:nvPr/>
        </p:nvSpPr>
        <p:spPr>
          <a:xfrm>
            <a:off x="2998788" y="3260725"/>
            <a:ext cx="1433512" cy="960438"/>
          </a:xfrm>
          <a:prstGeom prst="wedgeEllipseCallout">
            <a:avLst>
              <a:gd name="adj1" fmla="val 45779"/>
              <a:gd name="adj2" fmla="val 489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70C0"/>
                </a:solidFill>
              </a:rPr>
              <a:t> </a:t>
            </a:r>
            <a:r>
              <a:rPr lang="en-US" sz="1400" dirty="0">
                <a:solidFill>
                  <a:srgbClr val="0070C0"/>
                </a:solidFill>
                <a:cs typeface="Arial" pitchFamily="34" charset="0"/>
              </a:rPr>
              <a:t>Is there an ICRMP?</a:t>
            </a:r>
          </a:p>
        </p:txBody>
      </p:sp>
      <p:sp>
        <p:nvSpPr>
          <p:cNvPr id="7" name="Oval Callout 6"/>
          <p:cNvSpPr>
            <a:spLocks noChangeAspect="1"/>
          </p:cNvSpPr>
          <p:nvPr/>
        </p:nvSpPr>
        <p:spPr>
          <a:xfrm>
            <a:off x="3163888" y="1365250"/>
            <a:ext cx="2170112" cy="1754188"/>
          </a:xfrm>
          <a:prstGeom prst="wedgeEllipseCallout">
            <a:avLst>
              <a:gd name="adj1" fmla="val 44402"/>
              <a:gd name="adj2" fmla="val 469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70C0"/>
                </a:solidFill>
              </a:rPr>
              <a:t> </a:t>
            </a:r>
            <a:r>
              <a:rPr lang="en-US" sz="1400" dirty="0">
                <a:solidFill>
                  <a:srgbClr val="0070C0"/>
                </a:solidFill>
                <a:cs typeface="Arial" pitchFamily="34" charset="0"/>
              </a:rPr>
              <a:t>Does the installation have any historic buildings, structures or objects in my project area?</a:t>
            </a:r>
          </a:p>
        </p:txBody>
      </p:sp>
      <p:sp>
        <p:nvSpPr>
          <p:cNvPr id="11" name="Oval Callout 10"/>
          <p:cNvSpPr>
            <a:spLocks noChangeAspect="1"/>
          </p:cNvSpPr>
          <p:nvPr/>
        </p:nvSpPr>
        <p:spPr>
          <a:xfrm>
            <a:off x="5462588" y="150813"/>
            <a:ext cx="2109787" cy="1568450"/>
          </a:xfrm>
          <a:prstGeom prst="wedgeEllipseCallout">
            <a:avLst>
              <a:gd name="adj1" fmla="val 41383"/>
              <a:gd name="adj2" fmla="val 1008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70C0"/>
                </a:solidFill>
                <a:cs typeface="Arial" pitchFamily="34" charset="0"/>
              </a:rPr>
              <a:t> Does the installation have any Sacred sites or Traditional Cultural Properties?</a:t>
            </a:r>
          </a:p>
        </p:txBody>
      </p:sp>
      <p:sp>
        <p:nvSpPr>
          <p:cNvPr id="31751" name="TextBox 11"/>
          <p:cNvSpPr txBox="1">
            <a:spLocks noChangeArrowheads="1"/>
          </p:cNvSpPr>
          <p:nvPr/>
        </p:nvSpPr>
        <p:spPr bwMode="auto">
          <a:xfrm>
            <a:off x="317500" y="376238"/>
            <a:ext cx="5202238" cy="523875"/>
          </a:xfrm>
          <a:prstGeom prst="rect">
            <a:avLst/>
          </a:prstGeom>
          <a:noFill/>
          <a:ln w="9525">
            <a:noFill/>
            <a:miter lim="800000"/>
            <a:headEnd/>
            <a:tailEnd/>
          </a:ln>
        </p:spPr>
        <p:txBody>
          <a:bodyPr wrap="none">
            <a:spAutoFit/>
          </a:bodyPr>
          <a:lstStyle/>
          <a:p>
            <a:r>
              <a:rPr lang="en-US" altLang="en-US" sz="2800" b="1" dirty="0"/>
              <a:t>Planning Phase – Plan Ahead</a:t>
            </a:r>
          </a:p>
        </p:txBody>
      </p:sp>
      <p:sp>
        <p:nvSpPr>
          <p:cNvPr id="15" name="Oval Callout 14"/>
          <p:cNvSpPr>
            <a:spLocks noChangeAspect="1"/>
          </p:cNvSpPr>
          <p:nvPr/>
        </p:nvSpPr>
        <p:spPr>
          <a:xfrm>
            <a:off x="5724525" y="1966913"/>
            <a:ext cx="1377950" cy="1265237"/>
          </a:xfrm>
          <a:prstGeom prst="wedgeEllipseCallout">
            <a:avLst>
              <a:gd name="adj1" fmla="val 13356"/>
              <a:gd name="adj2" fmla="val 833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70C0"/>
                </a:solidFill>
              </a:rPr>
              <a:t> </a:t>
            </a:r>
            <a:r>
              <a:rPr lang="en-US" sz="1200" dirty="0">
                <a:solidFill>
                  <a:srgbClr val="0070C0"/>
                </a:solidFill>
                <a:cs typeface="Arial" pitchFamily="34" charset="0"/>
              </a:rPr>
              <a:t>Where can I find information and help?</a:t>
            </a:r>
          </a:p>
        </p:txBody>
      </p:sp>
      <p:sp>
        <p:nvSpPr>
          <p:cNvPr id="16" name="Oval Callout 15"/>
          <p:cNvSpPr>
            <a:spLocks noChangeAspect="1"/>
          </p:cNvSpPr>
          <p:nvPr/>
        </p:nvSpPr>
        <p:spPr>
          <a:xfrm>
            <a:off x="1690688" y="4746625"/>
            <a:ext cx="2005012" cy="1566863"/>
          </a:xfrm>
          <a:prstGeom prst="wedgeEllipseCallout">
            <a:avLst>
              <a:gd name="adj1" fmla="val 78588"/>
              <a:gd name="adj2" fmla="val -705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70C0"/>
                </a:solidFill>
                <a:cs typeface="Arial" pitchFamily="34" charset="0"/>
              </a:rPr>
              <a:t>Has the area been surveyed for archaeological or architectural resources?</a:t>
            </a:r>
          </a:p>
        </p:txBody>
      </p:sp>
      <p:sp>
        <p:nvSpPr>
          <p:cNvPr id="9" name="Oval Callout 8"/>
          <p:cNvSpPr>
            <a:spLocks noChangeAspect="1"/>
          </p:cNvSpPr>
          <p:nvPr/>
        </p:nvSpPr>
        <p:spPr>
          <a:xfrm>
            <a:off x="7062788" y="965200"/>
            <a:ext cx="1903412" cy="1276350"/>
          </a:xfrm>
          <a:prstGeom prst="wedgeEllipseCallout">
            <a:avLst>
              <a:gd name="adj1" fmla="val -21087"/>
              <a:gd name="adj2" fmla="val 836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70C0"/>
                </a:solidFill>
              </a:rPr>
              <a:t> How do I Contact the CRM?</a:t>
            </a:r>
            <a:endParaRPr lang="en-US" sz="1300" dirty="0">
              <a:solidFill>
                <a:srgbClr val="0070C0"/>
              </a:solidFill>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3050"/>
            <a:ext cx="3008313" cy="1681163"/>
          </a:xfrm>
        </p:spPr>
        <p:txBody>
          <a:bodyPr/>
          <a:lstStyle/>
          <a:p>
            <a:r>
              <a:rPr lang="en-US" altLang="en-US" sz="2800" dirty="0">
                <a:solidFill>
                  <a:srgbClr val="00B050"/>
                </a:solidFill>
                <a:latin typeface="Arial" charset="0"/>
              </a:rPr>
              <a:t>Background information for the area I will be working in…</a:t>
            </a:r>
          </a:p>
        </p:txBody>
      </p:sp>
      <p:sp>
        <p:nvSpPr>
          <p:cNvPr id="7" name="Content Placeholder 2"/>
          <p:cNvSpPr txBox="1">
            <a:spLocks/>
          </p:cNvSpPr>
          <p:nvPr/>
        </p:nvSpPr>
        <p:spPr bwMode="auto">
          <a:xfrm>
            <a:off x="3822700" y="352425"/>
            <a:ext cx="5111750" cy="6010275"/>
          </a:xfrm>
          <a:prstGeom prst="rect">
            <a:avLst/>
          </a:prstGeom>
          <a:noFill/>
          <a:ln w="9525">
            <a:noFill/>
            <a:miter lim="800000"/>
            <a:headEnd/>
            <a:tailEnd/>
          </a:ln>
        </p:spPr>
        <p:txBody>
          <a:bodyPr/>
          <a:lstStyle/>
          <a:p>
            <a:pPr marL="342900" indent="-342900" eaLnBrk="0" hangingPunct="0">
              <a:spcBef>
                <a:spcPct val="20000"/>
              </a:spcBef>
              <a:defRPr/>
            </a:pPr>
            <a:r>
              <a:rPr lang="en-US" b="1" u="sng" dirty="0">
                <a:solidFill>
                  <a:schemeClr val="tx1"/>
                </a:solidFill>
                <a:cs typeface="+mn-cs"/>
              </a:rPr>
              <a:t>Critical Questions</a:t>
            </a:r>
          </a:p>
          <a:p>
            <a:pPr marL="342900" indent="-342900" eaLnBrk="0" hangingPunct="0">
              <a:spcBef>
                <a:spcPct val="20000"/>
              </a:spcBef>
              <a:defRPr/>
            </a:pPr>
            <a:endParaRPr lang="en-US" b="1" u="sng" dirty="0">
              <a:solidFill>
                <a:schemeClr val="tx1"/>
              </a:solidFill>
              <a:cs typeface="+mn-cs"/>
            </a:endParaRPr>
          </a:p>
          <a:p>
            <a:pPr marL="342900" indent="-342900" eaLnBrk="0" hangingPunct="0">
              <a:spcBef>
                <a:spcPct val="20000"/>
              </a:spcBef>
              <a:buFont typeface="Arial" charset="0"/>
              <a:buChar char="•"/>
              <a:defRPr/>
            </a:pPr>
            <a:r>
              <a:rPr lang="en-US" dirty="0">
                <a:solidFill>
                  <a:schemeClr val="tx1"/>
                </a:solidFill>
                <a:cs typeface="+mn-cs"/>
              </a:rPr>
              <a:t>How do I contact the CRM?</a:t>
            </a:r>
          </a:p>
          <a:p>
            <a:pPr marL="342900" indent="-342900" eaLnBrk="0" hangingPunct="0">
              <a:spcBef>
                <a:spcPct val="20000"/>
              </a:spcBef>
              <a:buFont typeface="Arial" charset="0"/>
              <a:buChar char="•"/>
              <a:defRPr/>
            </a:pPr>
            <a:r>
              <a:rPr lang="en-US" dirty="0">
                <a:solidFill>
                  <a:schemeClr val="tx1"/>
                </a:solidFill>
                <a:cs typeface="+mn-cs"/>
              </a:rPr>
              <a:t>Integrated Cultural Resource Management Plan (ICRMP): Has the installation’s ICRMP been reviewed?</a:t>
            </a:r>
          </a:p>
          <a:p>
            <a:pPr marL="342900" indent="-342900" eaLnBrk="0" hangingPunct="0">
              <a:spcBef>
                <a:spcPct val="20000"/>
              </a:spcBef>
              <a:buFont typeface="Arial" charset="0"/>
              <a:buChar char="•"/>
              <a:defRPr/>
            </a:pPr>
            <a:r>
              <a:rPr lang="en-US" dirty="0">
                <a:solidFill>
                  <a:schemeClr val="tx1"/>
                </a:solidFill>
                <a:cs typeface="+mn-cs"/>
              </a:rPr>
              <a:t>Has the area in question already been surveyed for archaeological or architectural resources? </a:t>
            </a:r>
          </a:p>
          <a:p>
            <a:pPr marL="342900" indent="-342900" eaLnBrk="0" hangingPunct="0">
              <a:spcBef>
                <a:spcPct val="20000"/>
              </a:spcBef>
              <a:buFont typeface="Arial" charset="0"/>
              <a:buChar char="•"/>
              <a:defRPr/>
            </a:pPr>
            <a:r>
              <a:rPr lang="en-US" dirty="0">
                <a:solidFill>
                  <a:schemeClr val="tx1"/>
                </a:solidFill>
                <a:cs typeface="+mn-cs"/>
              </a:rPr>
              <a:t>Is the survey more than 10 years old? If so, is additional review necessary?</a:t>
            </a:r>
          </a:p>
          <a:p>
            <a:pPr marL="342900" indent="-342900" eaLnBrk="0" hangingPunct="0">
              <a:spcBef>
                <a:spcPct val="20000"/>
              </a:spcBef>
              <a:buFont typeface="Arial" charset="0"/>
              <a:buChar char="•"/>
              <a:defRPr/>
            </a:pPr>
            <a:r>
              <a:rPr lang="en-US" dirty="0">
                <a:solidFill>
                  <a:schemeClr val="tx1"/>
                </a:solidFill>
                <a:cs typeface="+mn-cs"/>
              </a:rPr>
              <a:t>Does this installation have mapping showing sensitive areas to avoid?</a:t>
            </a:r>
          </a:p>
          <a:p>
            <a:pPr marL="342900" indent="-342900" eaLnBrk="0" hangingPunct="0">
              <a:spcBef>
                <a:spcPct val="20000"/>
              </a:spcBef>
              <a:buFont typeface="Arial" charset="0"/>
              <a:buChar char="•"/>
              <a:defRPr/>
            </a:pPr>
            <a:r>
              <a:rPr lang="en-US" dirty="0">
                <a:solidFill>
                  <a:schemeClr val="tx1"/>
                </a:solidFill>
                <a:cs typeface="+mn-cs"/>
              </a:rPr>
              <a:t>What was the area used for prior to the proposed construction? Previous impacts, Unexploded Ordinance (UXO) concerns?</a:t>
            </a:r>
          </a:p>
          <a:p>
            <a:pPr marL="342900" indent="-342900" eaLnBrk="0" hangingPunct="0">
              <a:spcBef>
                <a:spcPct val="20000"/>
              </a:spcBef>
              <a:buFont typeface="Arial" charset="0"/>
              <a:buChar char="•"/>
              <a:defRPr/>
            </a:pPr>
            <a:r>
              <a:rPr lang="en-US" dirty="0">
                <a:solidFill>
                  <a:schemeClr val="tx1"/>
                </a:solidFill>
                <a:cs typeface="+mn-cs"/>
              </a:rPr>
              <a:t>Have the specific consulting parties (SHPO/THPO, Native American groups, etc.) been notified of this undertaking?</a:t>
            </a:r>
          </a:p>
          <a:p>
            <a:pPr marL="342900" indent="-342900" eaLnBrk="0" hangingPunct="0">
              <a:spcBef>
                <a:spcPct val="20000"/>
              </a:spcBef>
              <a:buFont typeface="Arial" charset="0"/>
              <a:buChar char="•"/>
              <a:defRPr/>
            </a:pPr>
            <a:endParaRPr lang="en-US" sz="1400" dirty="0">
              <a:solidFill>
                <a:schemeClr val="tx1"/>
              </a:solidFill>
              <a:cs typeface="+mn-cs"/>
            </a:endParaRPr>
          </a:p>
        </p:txBody>
      </p:sp>
      <p:sp>
        <p:nvSpPr>
          <p:cNvPr id="8" name="Text Placeholder 3"/>
          <p:cNvSpPr txBox="1">
            <a:spLocks/>
          </p:cNvSpPr>
          <p:nvPr/>
        </p:nvSpPr>
        <p:spPr bwMode="auto">
          <a:xfrm>
            <a:off x="455613" y="2036763"/>
            <a:ext cx="3008312" cy="1543050"/>
          </a:xfrm>
          <a:prstGeom prst="rect">
            <a:avLst/>
          </a:prstGeom>
          <a:noFill/>
          <a:ln w="9525">
            <a:noFill/>
            <a:miter lim="800000"/>
            <a:headEnd/>
            <a:tailEnd/>
          </a:ln>
        </p:spPr>
        <p:txBody>
          <a:bodyPr/>
          <a:lstStyle/>
          <a:p>
            <a:pPr eaLnBrk="0" hangingPunct="0">
              <a:spcBef>
                <a:spcPct val="20000"/>
              </a:spcBef>
              <a:buFont typeface="Arial" charset="0"/>
              <a:buNone/>
              <a:defRPr/>
            </a:pPr>
            <a:r>
              <a:rPr lang="en-US" sz="1600" dirty="0">
                <a:solidFill>
                  <a:schemeClr val="tx1"/>
                </a:solidFill>
                <a:cs typeface="+mn-cs"/>
              </a:rPr>
              <a:t>Prior to commencing an undertaking, it is crucial to understand what information already exists about the area, resources, surveys, mapping, etc., before starting a project.</a:t>
            </a:r>
          </a:p>
          <a:p>
            <a:pPr eaLnBrk="0" hangingPunct="0">
              <a:spcBef>
                <a:spcPct val="20000"/>
              </a:spcBef>
              <a:buFont typeface="Arial" charset="0"/>
              <a:buNone/>
              <a:defRPr/>
            </a:pPr>
            <a:endParaRPr lang="en-US" sz="1400" dirty="0">
              <a:solidFill>
                <a:schemeClr val="tx1"/>
              </a:solidFill>
              <a:cs typeface="+mn-cs"/>
            </a:endParaRPr>
          </a:p>
          <a:p>
            <a:pPr eaLnBrk="0" hangingPunct="0">
              <a:spcBef>
                <a:spcPct val="20000"/>
              </a:spcBef>
              <a:buFont typeface="Arial" charset="0"/>
              <a:buNone/>
              <a:defRPr/>
            </a:pPr>
            <a:endParaRPr lang="en-US" sz="1400" dirty="0">
              <a:solidFill>
                <a:srgbClr val="FFC000"/>
              </a:solidFill>
              <a:cs typeface="+mn-cs"/>
            </a:endParaRPr>
          </a:p>
          <a:p>
            <a:pPr eaLnBrk="0" hangingPunct="0">
              <a:spcBef>
                <a:spcPct val="20000"/>
              </a:spcBef>
              <a:buFont typeface="Arial" charset="0"/>
              <a:buNone/>
              <a:defRPr/>
            </a:pPr>
            <a:endParaRPr lang="en-US" sz="1400" dirty="0">
              <a:solidFill>
                <a:srgbClr val="FFC000"/>
              </a:solidFill>
              <a:cs typeface="+mn-cs"/>
            </a:endParaRPr>
          </a:p>
          <a:p>
            <a:pPr eaLnBrk="0" hangingPunct="0">
              <a:spcBef>
                <a:spcPct val="20000"/>
              </a:spcBef>
              <a:buFont typeface="Arial" charset="0"/>
              <a:buNone/>
              <a:defRPr/>
            </a:pPr>
            <a:endParaRPr lang="en-US" sz="1400" dirty="0">
              <a:cs typeface="+mn-cs"/>
            </a:endParaRPr>
          </a:p>
        </p:txBody>
      </p:sp>
      <p:pic>
        <p:nvPicPr>
          <p:cNvPr id="32773" name="Picture 5" descr="boot shovel.gif"/>
          <p:cNvPicPr>
            <a:picLocks noChangeAspect="1"/>
          </p:cNvPicPr>
          <p:nvPr/>
        </p:nvPicPr>
        <p:blipFill>
          <a:blip r:embed="rId3" cstate="email"/>
          <a:srcRect/>
          <a:stretch>
            <a:fillRect/>
          </a:stretch>
        </p:blipFill>
        <p:spPr bwMode="auto">
          <a:xfrm>
            <a:off x="450850" y="3586163"/>
            <a:ext cx="2843213" cy="331628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401638"/>
            <a:ext cx="8229600" cy="1143000"/>
          </a:xfrm>
        </p:spPr>
        <p:txBody>
          <a:bodyPr/>
          <a:lstStyle/>
          <a:p>
            <a:r>
              <a:rPr lang="en-US" altLang="en-US" sz="3600" b="1" dirty="0">
                <a:solidFill>
                  <a:srgbClr val="00B050"/>
                </a:solidFill>
                <a:latin typeface="Arial" charset="0"/>
              </a:rPr>
              <a:t>The DoD has a responsibility to protect cultural resources</a:t>
            </a:r>
          </a:p>
        </p:txBody>
      </p:sp>
      <p:sp>
        <p:nvSpPr>
          <p:cNvPr id="3075" name="Content Placeholder 2"/>
          <p:cNvSpPr>
            <a:spLocks noGrp="1"/>
          </p:cNvSpPr>
          <p:nvPr>
            <p:ph idx="1"/>
          </p:nvPr>
        </p:nvSpPr>
        <p:spPr>
          <a:xfrm>
            <a:off x="457200" y="1612900"/>
            <a:ext cx="8229600" cy="4768850"/>
          </a:xfrm>
        </p:spPr>
        <p:txBody>
          <a:bodyPr/>
          <a:lstStyle/>
          <a:p>
            <a:pPr>
              <a:buNone/>
            </a:pPr>
            <a:r>
              <a:rPr lang="en-US" altLang="en-US" sz="2400" dirty="0">
                <a:latin typeface="Arial" charset="0"/>
              </a:rPr>
              <a:t>The DoD has a large historic property portfolio, including “45 individual National Historic Landmarks, 3,032 National Historic Landmark contributing properties, 2,370 individual and contributing historic assets listed in the National Register of Historic Places, nearly 16,000 historic assets determined eligible for inclusion in the National Register of Historic Places, and over 134,000 recorded archaeological sites.”</a:t>
            </a:r>
            <a:endParaRPr lang="en-US" altLang="en-US" sz="2400" strike="sngStrike" dirty="0">
              <a:solidFill>
                <a:srgbClr val="FF0000"/>
              </a:solidFill>
              <a:latin typeface="Arial" charset="0"/>
            </a:endParaRPr>
          </a:p>
          <a:p>
            <a:pPr>
              <a:buNone/>
            </a:pPr>
            <a:endParaRPr lang="en-US" altLang="en-US" sz="2400" dirty="0">
              <a:latin typeface="Arial" charset="0"/>
            </a:endParaRPr>
          </a:p>
          <a:p>
            <a:pPr>
              <a:buNone/>
            </a:pPr>
            <a:r>
              <a:rPr lang="en-US" altLang="en-US" sz="2400" dirty="0">
                <a:latin typeface="Arial" charset="0"/>
              </a:rPr>
              <a:t>The DoD also has leased properties and temporary locations that require the protection of cultural resources.</a:t>
            </a:r>
          </a:p>
          <a:p>
            <a:pPr>
              <a:buFont typeface="Arial" charset="0"/>
              <a:buNone/>
            </a:pPr>
            <a:endParaRPr lang="en-US" altLang="en-US" sz="2400" dirty="0">
              <a:latin typeface="Arial" charset="0"/>
            </a:endParaRPr>
          </a:p>
          <a:p>
            <a:pPr>
              <a:buFont typeface="Arial" charset="0"/>
              <a:buNone/>
            </a:pPr>
            <a:endParaRPr lang="en-US" altLang="en-US" sz="2800" dirty="0">
              <a:latin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a:spLocks noChangeAspect="1"/>
          </p:cNvSpPr>
          <p:nvPr/>
        </p:nvSpPr>
        <p:spPr>
          <a:xfrm>
            <a:off x="3810000" y="2657475"/>
            <a:ext cx="1447800" cy="1447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795" name="Rectangle 5"/>
          <p:cNvSpPr>
            <a:spLocks noChangeArrowheads="1"/>
          </p:cNvSpPr>
          <p:nvPr/>
        </p:nvSpPr>
        <p:spPr bwMode="auto">
          <a:xfrm>
            <a:off x="3752850" y="2900363"/>
            <a:ext cx="1590675" cy="923925"/>
          </a:xfrm>
          <a:prstGeom prst="rect">
            <a:avLst/>
          </a:prstGeom>
          <a:noFill/>
          <a:ln w="9525">
            <a:noFill/>
            <a:miter lim="800000"/>
            <a:headEnd/>
            <a:tailEnd/>
          </a:ln>
        </p:spPr>
        <p:txBody>
          <a:bodyPr>
            <a:spAutoFit/>
          </a:bodyPr>
          <a:lstStyle/>
          <a:p>
            <a:pPr algn="ctr"/>
            <a:r>
              <a:rPr lang="en-US" altLang="en-US" b="1" dirty="0">
                <a:solidFill>
                  <a:srgbClr val="0070C0"/>
                </a:solidFill>
              </a:rPr>
              <a:t>Tools to </a:t>
            </a:r>
          </a:p>
          <a:p>
            <a:pPr algn="ctr"/>
            <a:r>
              <a:rPr lang="en-US" altLang="en-US" b="1" dirty="0">
                <a:solidFill>
                  <a:srgbClr val="0070C0"/>
                </a:solidFill>
              </a:rPr>
              <a:t>help with your job</a:t>
            </a:r>
          </a:p>
        </p:txBody>
      </p:sp>
      <p:cxnSp>
        <p:nvCxnSpPr>
          <p:cNvPr id="8" name="Straight Arrow Connector 7"/>
          <p:cNvCxnSpPr>
            <a:endCxn id="12" idx="1"/>
          </p:cNvCxnSpPr>
          <p:nvPr/>
        </p:nvCxnSpPr>
        <p:spPr>
          <a:xfrm>
            <a:off x="5105400" y="3819525"/>
            <a:ext cx="1066800" cy="10572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10" idx="2"/>
          </p:cNvCxnSpPr>
          <p:nvPr/>
        </p:nvCxnSpPr>
        <p:spPr>
          <a:xfrm>
            <a:off x="5257800" y="3448050"/>
            <a:ext cx="1371600" cy="4905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 name="Oval 9"/>
          <p:cNvSpPr>
            <a:spLocks noChangeAspect="1"/>
          </p:cNvSpPr>
          <p:nvPr/>
        </p:nvSpPr>
        <p:spPr>
          <a:xfrm>
            <a:off x="6629400" y="3257550"/>
            <a:ext cx="1362075" cy="13620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799" name="Rectangle 10"/>
          <p:cNvSpPr>
            <a:spLocks noChangeArrowheads="1"/>
          </p:cNvSpPr>
          <p:nvPr/>
        </p:nvSpPr>
        <p:spPr bwMode="auto">
          <a:xfrm>
            <a:off x="6534150" y="3662363"/>
            <a:ext cx="1590675" cy="523875"/>
          </a:xfrm>
          <a:prstGeom prst="rect">
            <a:avLst/>
          </a:prstGeom>
          <a:noFill/>
          <a:ln w="9525">
            <a:noFill/>
            <a:miter lim="800000"/>
            <a:headEnd/>
            <a:tailEnd/>
          </a:ln>
        </p:spPr>
        <p:txBody>
          <a:bodyPr>
            <a:spAutoFit/>
          </a:bodyPr>
          <a:lstStyle/>
          <a:p>
            <a:pPr algn="ctr"/>
            <a:r>
              <a:rPr lang="en-US" altLang="en-US" sz="1400" b="1" dirty="0">
                <a:solidFill>
                  <a:srgbClr val="0070C0"/>
                </a:solidFill>
              </a:rPr>
              <a:t>Historical</a:t>
            </a:r>
          </a:p>
          <a:p>
            <a:pPr algn="ctr"/>
            <a:r>
              <a:rPr lang="en-US" altLang="en-US" sz="1400" b="1" dirty="0">
                <a:solidFill>
                  <a:srgbClr val="0070C0"/>
                </a:solidFill>
              </a:rPr>
              <a:t>photographs</a:t>
            </a:r>
          </a:p>
        </p:txBody>
      </p:sp>
      <p:sp>
        <p:nvSpPr>
          <p:cNvPr id="12" name="Oval 11"/>
          <p:cNvSpPr>
            <a:spLocks noChangeAspect="1"/>
          </p:cNvSpPr>
          <p:nvPr/>
        </p:nvSpPr>
        <p:spPr>
          <a:xfrm>
            <a:off x="5972175" y="4676775"/>
            <a:ext cx="1362075" cy="13620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801" name="Rectangle 12"/>
          <p:cNvSpPr>
            <a:spLocks noChangeArrowheads="1"/>
          </p:cNvSpPr>
          <p:nvPr/>
        </p:nvSpPr>
        <p:spPr bwMode="auto">
          <a:xfrm>
            <a:off x="5865813" y="5127625"/>
            <a:ext cx="1590675" cy="523875"/>
          </a:xfrm>
          <a:prstGeom prst="rect">
            <a:avLst/>
          </a:prstGeom>
          <a:noFill/>
          <a:ln w="9525">
            <a:noFill/>
            <a:miter lim="800000"/>
            <a:headEnd/>
            <a:tailEnd/>
          </a:ln>
        </p:spPr>
        <p:txBody>
          <a:bodyPr>
            <a:spAutoFit/>
          </a:bodyPr>
          <a:lstStyle/>
          <a:p>
            <a:pPr algn="ctr"/>
            <a:r>
              <a:rPr lang="en-US" altLang="en-US" sz="1400" b="1" dirty="0">
                <a:solidFill>
                  <a:srgbClr val="0070C0"/>
                </a:solidFill>
              </a:rPr>
              <a:t>Historical</a:t>
            </a:r>
          </a:p>
          <a:p>
            <a:pPr algn="ctr"/>
            <a:r>
              <a:rPr lang="en-US" altLang="en-US" sz="1400" b="1" dirty="0">
                <a:solidFill>
                  <a:srgbClr val="0070C0"/>
                </a:solidFill>
              </a:rPr>
              <a:t>aerials</a:t>
            </a:r>
          </a:p>
        </p:txBody>
      </p:sp>
      <p:sp>
        <p:nvSpPr>
          <p:cNvPr id="16" name="Oval 15"/>
          <p:cNvSpPr>
            <a:spLocks noChangeAspect="1"/>
          </p:cNvSpPr>
          <p:nvPr/>
        </p:nvSpPr>
        <p:spPr>
          <a:xfrm>
            <a:off x="6429375" y="1609725"/>
            <a:ext cx="1362075" cy="13620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803" name="Rectangle 16"/>
          <p:cNvSpPr>
            <a:spLocks noChangeArrowheads="1"/>
          </p:cNvSpPr>
          <p:nvPr/>
        </p:nvSpPr>
        <p:spPr bwMode="auto">
          <a:xfrm>
            <a:off x="6324600" y="2138363"/>
            <a:ext cx="1590675" cy="307975"/>
          </a:xfrm>
          <a:prstGeom prst="rect">
            <a:avLst/>
          </a:prstGeom>
          <a:noFill/>
          <a:ln w="9525">
            <a:noFill/>
            <a:miter lim="800000"/>
            <a:headEnd/>
            <a:tailEnd/>
          </a:ln>
        </p:spPr>
        <p:txBody>
          <a:bodyPr>
            <a:spAutoFit/>
          </a:bodyPr>
          <a:lstStyle/>
          <a:p>
            <a:pPr algn="ctr"/>
            <a:r>
              <a:rPr lang="en-US" altLang="en-US" sz="1400" b="1" dirty="0">
                <a:solidFill>
                  <a:srgbClr val="0070C0"/>
                </a:solidFill>
              </a:rPr>
              <a:t>GIS mapping</a:t>
            </a:r>
          </a:p>
        </p:txBody>
      </p:sp>
      <p:sp>
        <p:nvSpPr>
          <p:cNvPr id="18" name="Oval 17"/>
          <p:cNvSpPr>
            <a:spLocks noChangeAspect="1"/>
          </p:cNvSpPr>
          <p:nvPr/>
        </p:nvSpPr>
        <p:spPr>
          <a:xfrm>
            <a:off x="5324475" y="342900"/>
            <a:ext cx="1362075" cy="13620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805" name="Rectangle 18"/>
          <p:cNvSpPr>
            <a:spLocks noChangeArrowheads="1"/>
          </p:cNvSpPr>
          <p:nvPr/>
        </p:nvSpPr>
        <p:spPr bwMode="auto">
          <a:xfrm>
            <a:off x="5248275" y="785813"/>
            <a:ext cx="1590675" cy="523875"/>
          </a:xfrm>
          <a:prstGeom prst="rect">
            <a:avLst/>
          </a:prstGeom>
          <a:noFill/>
          <a:ln w="9525">
            <a:noFill/>
            <a:miter lim="800000"/>
            <a:headEnd/>
            <a:tailEnd/>
          </a:ln>
        </p:spPr>
        <p:txBody>
          <a:bodyPr>
            <a:spAutoFit/>
          </a:bodyPr>
          <a:lstStyle/>
          <a:p>
            <a:pPr algn="ctr"/>
            <a:r>
              <a:rPr lang="en-US" altLang="en-US" sz="1400" b="1" dirty="0">
                <a:solidFill>
                  <a:srgbClr val="0070C0"/>
                </a:solidFill>
              </a:rPr>
              <a:t>Historic</a:t>
            </a:r>
          </a:p>
          <a:p>
            <a:pPr algn="ctr"/>
            <a:r>
              <a:rPr lang="en-US" altLang="en-US" sz="1400" b="1" dirty="0">
                <a:solidFill>
                  <a:srgbClr val="0070C0"/>
                </a:solidFill>
              </a:rPr>
              <a:t>maps</a:t>
            </a:r>
          </a:p>
        </p:txBody>
      </p:sp>
      <p:sp>
        <p:nvSpPr>
          <p:cNvPr id="20" name="Oval 19"/>
          <p:cNvSpPr>
            <a:spLocks noChangeAspect="1"/>
          </p:cNvSpPr>
          <p:nvPr/>
        </p:nvSpPr>
        <p:spPr>
          <a:xfrm>
            <a:off x="3567113" y="171449"/>
            <a:ext cx="1527175" cy="12366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807" name="Rectangle 20"/>
          <p:cNvSpPr>
            <a:spLocks noChangeArrowheads="1"/>
          </p:cNvSpPr>
          <p:nvPr/>
        </p:nvSpPr>
        <p:spPr bwMode="auto">
          <a:xfrm>
            <a:off x="3552825" y="366713"/>
            <a:ext cx="1590675" cy="954087"/>
          </a:xfrm>
          <a:prstGeom prst="rect">
            <a:avLst/>
          </a:prstGeom>
          <a:noFill/>
          <a:ln w="9525">
            <a:noFill/>
            <a:miter lim="800000"/>
            <a:headEnd/>
            <a:tailEnd/>
          </a:ln>
        </p:spPr>
        <p:txBody>
          <a:bodyPr>
            <a:spAutoFit/>
          </a:bodyPr>
          <a:lstStyle/>
          <a:p>
            <a:pPr algn="ctr"/>
            <a:r>
              <a:rPr lang="en-US" altLang="en-US" sz="1400" b="1" dirty="0">
                <a:solidFill>
                  <a:srgbClr val="0070C0"/>
                </a:solidFill>
              </a:rPr>
              <a:t>Federal, state, and local</a:t>
            </a:r>
          </a:p>
          <a:p>
            <a:pPr algn="ctr"/>
            <a:r>
              <a:rPr lang="en-US" altLang="en-US" sz="1400" b="1" dirty="0">
                <a:solidFill>
                  <a:srgbClr val="0070C0"/>
                </a:solidFill>
              </a:rPr>
              <a:t>laws and </a:t>
            </a:r>
          </a:p>
          <a:p>
            <a:pPr algn="ctr"/>
            <a:r>
              <a:rPr lang="en-US" altLang="en-US" sz="1400" b="1" dirty="0">
                <a:solidFill>
                  <a:srgbClr val="0070C0"/>
                </a:solidFill>
              </a:rPr>
              <a:t>regulations</a:t>
            </a:r>
          </a:p>
        </p:txBody>
      </p:sp>
      <p:sp>
        <p:nvSpPr>
          <p:cNvPr id="22" name="Oval 21"/>
          <p:cNvSpPr>
            <a:spLocks noChangeAspect="1"/>
          </p:cNvSpPr>
          <p:nvPr/>
        </p:nvSpPr>
        <p:spPr>
          <a:xfrm>
            <a:off x="2085975" y="638175"/>
            <a:ext cx="1362075" cy="13620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809" name="Rectangle 22"/>
          <p:cNvSpPr>
            <a:spLocks noChangeArrowheads="1"/>
          </p:cNvSpPr>
          <p:nvPr/>
        </p:nvSpPr>
        <p:spPr bwMode="auto">
          <a:xfrm>
            <a:off x="1990725" y="1128713"/>
            <a:ext cx="1590675" cy="307975"/>
          </a:xfrm>
          <a:prstGeom prst="rect">
            <a:avLst/>
          </a:prstGeom>
          <a:noFill/>
          <a:ln w="9525">
            <a:noFill/>
            <a:miter lim="800000"/>
            <a:headEnd/>
            <a:tailEnd/>
          </a:ln>
        </p:spPr>
        <p:txBody>
          <a:bodyPr>
            <a:spAutoFit/>
          </a:bodyPr>
          <a:lstStyle/>
          <a:p>
            <a:pPr algn="ctr"/>
            <a:r>
              <a:rPr lang="en-US" altLang="en-US" sz="1400" b="1" dirty="0">
                <a:solidFill>
                  <a:srgbClr val="0070C0"/>
                </a:solidFill>
              </a:rPr>
              <a:t>Stakeholders</a:t>
            </a:r>
          </a:p>
        </p:txBody>
      </p:sp>
      <p:sp>
        <p:nvSpPr>
          <p:cNvPr id="24" name="Oval 23"/>
          <p:cNvSpPr>
            <a:spLocks noChangeAspect="1"/>
          </p:cNvSpPr>
          <p:nvPr/>
        </p:nvSpPr>
        <p:spPr>
          <a:xfrm>
            <a:off x="1323975" y="2124075"/>
            <a:ext cx="1362075" cy="13620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811" name="Rectangle 24"/>
          <p:cNvSpPr>
            <a:spLocks noChangeArrowheads="1"/>
          </p:cNvSpPr>
          <p:nvPr/>
        </p:nvSpPr>
        <p:spPr bwMode="auto">
          <a:xfrm>
            <a:off x="1228725" y="2614613"/>
            <a:ext cx="1590675" cy="307975"/>
          </a:xfrm>
          <a:prstGeom prst="rect">
            <a:avLst/>
          </a:prstGeom>
          <a:noFill/>
          <a:ln w="9525">
            <a:noFill/>
            <a:miter lim="800000"/>
            <a:headEnd/>
            <a:tailEnd/>
          </a:ln>
        </p:spPr>
        <p:txBody>
          <a:bodyPr>
            <a:spAutoFit/>
          </a:bodyPr>
          <a:lstStyle/>
          <a:p>
            <a:pPr algn="ctr"/>
            <a:r>
              <a:rPr lang="en-US" altLang="en-US" sz="1400" b="1" dirty="0">
                <a:solidFill>
                  <a:srgbClr val="0070C0"/>
                </a:solidFill>
              </a:rPr>
              <a:t>ICRMP</a:t>
            </a:r>
          </a:p>
        </p:txBody>
      </p:sp>
      <p:sp>
        <p:nvSpPr>
          <p:cNvPr id="26" name="Oval 25"/>
          <p:cNvSpPr>
            <a:spLocks noChangeAspect="1"/>
          </p:cNvSpPr>
          <p:nvPr/>
        </p:nvSpPr>
        <p:spPr>
          <a:xfrm>
            <a:off x="1239838" y="3686175"/>
            <a:ext cx="1493837" cy="14938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813" name="Rectangle 26"/>
          <p:cNvSpPr>
            <a:spLocks noChangeArrowheads="1"/>
          </p:cNvSpPr>
          <p:nvPr/>
        </p:nvSpPr>
        <p:spPr bwMode="auto">
          <a:xfrm>
            <a:off x="1206500" y="4040188"/>
            <a:ext cx="1590675" cy="738187"/>
          </a:xfrm>
          <a:prstGeom prst="rect">
            <a:avLst/>
          </a:prstGeom>
          <a:noFill/>
          <a:ln w="9525">
            <a:noFill/>
            <a:miter lim="800000"/>
            <a:headEnd/>
            <a:tailEnd/>
          </a:ln>
        </p:spPr>
        <p:txBody>
          <a:bodyPr>
            <a:spAutoFit/>
          </a:bodyPr>
          <a:lstStyle/>
          <a:p>
            <a:pPr algn="ctr"/>
            <a:r>
              <a:rPr lang="en-US" altLang="en-US" sz="1400" b="1" dirty="0">
                <a:solidFill>
                  <a:srgbClr val="0070C0"/>
                </a:solidFill>
              </a:rPr>
              <a:t>Architectural resource investigations</a:t>
            </a:r>
          </a:p>
        </p:txBody>
      </p:sp>
      <p:sp>
        <p:nvSpPr>
          <p:cNvPr id="28" name="Oval 27"/>
          <p:cNvSpPr>
            <a:spLocks noChangeAspect="1"/>
          </p:cNvSpPr>
          <p:nvPr/>
        </p:nvSpPr>
        <p:spPr>
          <a:xfrm>
            <a:off x="2343150" y="5010150"/>
            <a:ext cx="1565275" cy="15652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815" name="Rectangle 28"/>
          <p:cNvSpPr>
            <a:spLocks noChangeArrowheads="1"/>
          </p:cNvSpPr>
          <p:nvPr/>
        </p:nvSpPr>
        <p:spPr bwMode="auto">
          <a:xfrm>
            <a:off x="2343150" y="5453063"/>
            <a:ext cx="1590675" cy="738187"/>
          </a:xfrm>
          <a:prstGeom prst="rect">
            <a:avLst/>
          </a:prstGeom>
          <a:noFill/>
          <a:ln w="9525">
            <a:noFill/>
            <a:miter lim="800000"/>
            <a:headEnd/>
            <a:tailEnd/>
          </a:ln>
        </p:spPr>
        <p:txBody>
          <a:bodyPr>
            <a:spAutoFit/>
          </a:bodyPr>
          <a:lstStyle/>
          <a:p>
            <a:pPr algn="ctr"/>
            <a:r>
              <a:rPr lang="en-US" altLang="en-US" sz="1400" b="1" dirty="0">
                <a:solidFill>
                  <a:srgbClr val="0070C0"/>
                </a:solidFill>
              </a:rPr>
              <a:t>Archaeological resource investigations</a:t>
            </a:r>
          </a:p>
        </p:txBody>
      </p:sp>
      <p:sp>
        <p:nvSpPr>
          <p:cNvPr id="30" name="Oval 29"/>
          <p:cNvSpPr>
            <a:spLocks noChangeAspect="1"/>
          </p:cNvSpPr>
          <p:nvPr/>
        </p:nvSpPr>
        <p:spPr>
          <a:xfrm>
            <a:off x="4208463" y="5495925"/>
            <a:ext cx="1468437" cy="11826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817" name="Rectangle 30"/>
          <p:cNvSpPr>
            <a:spLocks noChangeArrowheads="1"/>
          </p:cNvSpPr>
          <p:nvPr/>
        </p:nvSpPr>
        <p:spPr bwMode="auto">
          <a:xfrm>
            <a:off x="4135438" y="5749925"/>
            <a:ext cx="1590675" cy="523220"/>
          </a:xfrm>
          <a:prstGeom prst="rect">
            <a:avLst/>
          </a:prstGeom>
          <a:noFill/>
          <a:ln w="9525">
            <a:noFill/>
            <a:miter lim="800000"/>
            <a:headEnd/>
            <a:tailEnd/>
          </a:ln>
        </p:spPr>
        <p:txBody>
          <a:bodyPr>
            <a:spAutoFit/>
          </a:bodyPr>
          <a:lstStyle/>
          <a:p>
            <a:pPr algn="ctr"/>
            <a:r>
              <a:rPr lang="en-US" altLang="en-US" sz="1400" b="1" dirty="0">
                <a:solidFill>
                  <a:srgbClr val="0070C0"/>
                </a:solidFill>
              </a:rPr>
              <a:t>Installation </a:t>
            </a:r>
          </a:p>
          <a:p>
            <a:pPr algn="ctr"/>
            <a:r>
              <a:rPr lang="en-US" altLang="en-US" sz="1400" b="1" dirty="0">
                <a:solidFill>
                  <a:srgbClr val="0070C0"/>
                </a:solidFill>
              </a:rPr>
              <a:t>Master Plan</a:t>
            </a:r>
          </a:p>
        </p:txBody>
      </p:sp>
      <p:cxnSp>
        <p:nvCxnSpPr>
          <p:cNvPr id="34" name="Straight Arrow Connector 33"/>
          <p:cNvCxnSpPr/>
          <p:nvPr/>
        </p:nvCxnSpPr>
        <p:spPr>
          <a:xfrm flipV="1">
            <a:off x="5162550" y="2600325"/>
            <a:ext cx="1343025" cy="4000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943475" y="1609725"/>
            <a:ext cx="685800" cy="11334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0" idx="4"/>
          </p:cNvCxnSpPr>
          <p:nvPr/>
        </p:nvCxnSpPr>
        <p:spPr>
          <a:xfrm flipH="1" flipV="1">
            <a:off x="4330701" y="1408112"/>
            <a:ext cx="60326" cy="118269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5" idx="1"/>
          </p:cNvCxnSpPr>
          <p:nvPr/>
        </p:nvCxnSpPr>
        <p:spPr>
          <a:xfrm flipH="1" flipV="1">
            <a:off x="3271838" y="1819275"/>
            <a:ext cx="750887" cy="10509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2690813" y="2990850"/>
            <a:ext cx="1119187" cy="2571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2757488" y="3686175"/>
            <a:ext cx="1071562" cy="5238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3505200" y="4038600"/>
            <a:ext cx="685800" cy="11715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648200" y="4114800"/>
            <a:ext cx="219075" cy="13811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5" name="Title 1"/>
          <p:cNvSpPr txBox="1">
            <a:spLocks/>
          </p:cNvSpPr>
          <p:nvPr/>
        </p:nvSpPr>
        <p:spPr bwMode="auto">
          <a:xfrm>
            <a:off x="238125" y="266700"/>
            <a:ext cx="2400300" cy="673100"/>
          </a:xfrm>
          <a:prstGeom prst="rect">
            <a:avLst/>
          </a:prstGeom>
          <a:noFill/>
          <a:ln w="9525">
            <a:noFill/>
            <a:miter lim="800000"/>
            <a:headEnd/>
            <a:tailEnd/>
          </a:ln>
        </p:spPr>
        <p:txBody>
          <a:bodyPr anchor="b"/>
          <a:lstStyle/>
          <a:p>
            <a:pPr eaLnBrk="0" hangingPunct="0">
              <a:defRPr/>
            </a:pPr>
            <a:r>
              <a:rPr lang="en-US" sz="2800" b="1" dirty="0">
                <a:solidFill>
                  <a:srgbClr val="00B050"/>
                </a:solidFill>
                <a:ea typeface="+mj-ea"/>
                <a:cs typeface="+mj-cs"/>
              </a:rPr>
              <a:t>Tools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Callout 8"/>
          <p:cNvSpPr>
            <a:spLocks noChangeAspect="1"/>
          </p:cNvSpPr>
          <p:nvPr/>
        </p:nvSpPr>
        <p:spPr>
          <a:xfrm>
            <a:off x="4645025" y="1458913"/>
            <a:ext cx="1960563" cy="1260475"/>
          </a:xfrm>
          <a:prstGeom prst="wedgeEllipseCallout">
            <a:avLst>
              <a:gd name="adj1" fmla="val 23907"/>
              <a:gd name="adj2" fmla="val 10022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70C0"/>
                </a:solidFill>
              </a:rPr>
              <a:t> </a:t>
            </a:r>
            <a:r>
              <a:rPr lang="en-US" sz="1400" dirty="0">
                <a:solidFill>
                  <a:srgbClr val="0070C0"/>
                </a:solidFill>
                <a:cs typeface="Arial" pitchFamily="34" charset="0"/>
              </a:rPr>
              <a:t>Are we maintaining contact with the CRM?</a:t>
            </a:r>
          </a:p>
        </p:txBody>
      </p:sp>
      <p:sp>
        <p:nvSpPr>
          <p:cNvPr id="34819" name="TextBox 12"/>
          <p:cNvSpPr txBox="1">
            <a:spLocks noChangeArrowheads="1"/>
          </p:cNvSpPr>
          <p:nvPr/>
        </p:nvSpPr>
        <p:spPr bwMode="auto">
          <a:xfrm>
            <a:off x="638175" y="544513"/>
            <a:ext cx="3241593" cy="523220"/>
          </a:xfrm>
          <a:prstGeom prst="rect">
            <a:avLst/>
          </a:prstGeom>
          <a:noFill/>
          <a:ln w="9525">
            <a:noFill/>
            <a:miter lim="800000"/>
            <a:headEnd/>
            <a:tailEnd/>
          </a:ln>
        </p:spPr>
        <p:txBody>
          <a:bodyPr wrap="none">
            <a:spAutoFit/>
          </a:bodyPr>
          <a:lstStyle/>
          <a:p>
            <a:r>
              <a:rPr lang="en-US" altLang="en-US" sz="2800" b="1" dirty="0"/>
              <a:t>Operations Phase</a:t>
            </a:r>
          </a:p>
        </p:txBody>
      </p:sp>
      <p:sp>
        <p:nvSpPr>
          <p:cNvPr id="17" name="Oval Callout 16"/>
          <p:cNvSpPr>
            <a:spLocks noChangeAspect="1"/>
          </p:cNvSpPr>
          <p:nvPr/>
        </p:nvSpPr>
        <p:spPr>
          <a:xfrm>
            <a:off x="6353175" y="679450"/>
            <a:ext cx="1933575" cy="1295400"/>
          </a:xfrm>
          <a:prstGeom prst="wedgeEllipseCallout">
            <a:avLst>
              <a:gd name="adj1" fmla="val -31849"/>
              <a:gd name="adj2" fmla="val 1360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70C0"/>
                </a:solidFill>
                <a:cs typeface="Arial" pitchFamily="34" charset="0"/>
              </a:rPr>
              <a:t>If you don’t know what it is, don’t pick it up.</a:t>
            </a:r>
          </a:p>
        </p:txBody>
      </p:sp>
      <p:sp>
        <p:nvSpPr>
          <p:cNvPr id="18" name="Oval Callout 17"/>
          <p:cNvSpPr>
            <a:spLocks noChangeAspect="1"/>
          </p:cNvSpPr>
          <p:nvPr/>
        </p:nvSpPr>
        <p:spPr>
          <a:xfrm>
            <a:off x="7140575" y="1963738"/>
            <a:ext cx="1504950" cy="1244600"/>
          </a:xfrm>
          <a:prstGeom prst="wedgeEllipseCallout">
            <a:avLst>
              <a:gd name="adj1" fmla="val -72426"/>
              <a:gd name="adj2" fmla="val 675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70C0"/>
                </a:solidFill>
              </a:rPr>
              <a:t> </a:t>
            </a:r>
            <a:r>
              <a:rPr lang="en-US" sz="1400" dirty="0">
                <a:solidFill>
                  <a:srgbClr val="0070C0"/>
                </a:solidFill>
                <a:cs typeface="Arial" pitchFamily="34" charset="0"/>
              </a:rPr>
              <a:t>Did you check in with range control?</a:t>
            </a:r>
          </a:p>
        </p:txBody>
      </p:sp>
      <p:sp>
        <p:nvSpPr>
          <p:cNvPr id="23" name="Text Placeholder 3"/>
          <p:cNvSpPr txBox="1">
            <a:spLocks/>
          </p:cNvSpPr>
          <p:nvPr/>
        </p:nvSpPr>
        <p:spPr bwMode="auto">
          <a:xfrm>
            <a:off x="476250" y="1279525"/>
            <a:ext cx="3795713" cy="2693988"/>
          </a:xfrm>
          <a:prstGeom prst="rect">
            <a:avLst/>
          </a:prstGeom>
          <a:noFill/>
          <a:ln w="9525">
            <a:noFill/>
            <a:miter lim="800000"/>
            <a:headEnd/>
            <a:tailEnd/>
          </a:ln>
        </p:spPr>
        <p:txBody>
          <a:bodyPr/>
          <a:lstStyle/>
          <a:p>
            <a:pPr eaLnBrk="0" hangingPunct="0">
              <a:spcBef>
                <a:spcPct val="20000"/>
              </a:spcBef>
              <a:buFont typeface="Arial" charset="0"/>
              <a:buNone/>
              <a:defRPr/>
            </a:pPr>
            <a:r>
              <a:rPr lang="en-US" sz="2000" dirty="0">
                <a:solidFill>
                  <a:schemeClr val="tx1"/>
                </a:solidFill>
                <a:cs typeface="+mn-cs"/>
              </a:rPr>
              <a:t>During the Operations Phase of a </a:t>
            </a:r>
            <a:r>
              <a:rPr lang="en-US" sz="2000" dirty="0">
                <a:solidFill>
                  <a:schemeClr val="tx1"/>
                </a:solidFill>
              </a:rPr>
              <a:t>project, training activity, maintenance task, or program, </a:t>
            </a:r>
            <a:r>
              <a:rPr lang="en-US" sz="2000" dirty="0">
                <a:solidFill>
                  <a:schemeClr val="tx1"/>
                </a:solidFill>
                <a:cs typeface="+mn-cs"/>
              </a:rPr>
              <a:t>it is crucial to understand what to expect, what can be done, and what shouldn't be done, and who to contact.</a:t>
            </a:r>
            <a:endParaRPr lang="en-US" sz="2000" dirty="0">
              <a:cs typeface="+mn-cs"/>
            </a:endParaRPr>
          </a:p>
        </p:txBody>
      </p:sp>
      <p:pic>
        <p:nvPicPr>
          <p:cNvPr id="34823" name="Picture 24" descr="toy soldier trans bi.gif"/>
          <p:cNvPicPr>
            <a:picLocks noChangeAspect="1"/>
          </p:cNvPicPr>
          <p:nvPr/>
        </p:nvPicPr>
        <p:blipFill>
          <a:blip r:embed="rId3" cstate="email"/>
          <a:srcRect l="5484" t="4090" r="4637" b="6919"/>
          <a:stretch>
            <a:fillRect/>
          </a:stretch>
        </p:blipFill>
        <p:spPr bwMode="auto">
          <a:xfrm>
            <a:off x="4953000" y="3162300"/>
            <a:ext cx="3200400" cy="3695700"/>
          </a:xfrm>
          <a:prstGeom prst="rect">
            <a:avLst/>
          </a:prstGeom>
          <a:noFill/>
          <a:ln w="9525">
            <a:noFill/>
            <a:miter lim="800000"/>
            <a:headEnd/>
            <a:tailEnd/>
          </a:ln>
        </p:spPr>
      </p:pic>
      <p:sp>
        <p:nvSpPr>
          <p:cNvPr id="26" name="Oval Callout 25"/>
          <p:cNvSpPr>
            <a:spLocks noChangeAspect="1"/>
          </p:cNvSpPr>
          <p:nvPr/>
        </p:nvSpPr>
        <p:spPr>
          <a:xfrm>
            <a:off x="2879725" y="4856163"/>
            <a:ext cx="1960563" cy="1589087"/>
          </a:xfrm>
          <a:prstGeom prst="wedgeEllipseCallout">
            <a:avLst>
              <a:gd name="adj1" fmla="val 106356"/>
              <a:gd name="adj2" fmla="val -566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70C0"/>
                </a:solidFill>
              </a:rPr>
              <a:t>If we found artifacts, then we need to follow protocol for inadvertent discoveries.</a:t>
            </a:r>
            <a:endParaRPr lang="en-US" sz="1400" dirty="0">
              <a:solidFill>
                <a:srgbClr val="0070C0"/>
              </a:solidFill>
              <a:cs typeface="Arial" pitchFamily="34" charset="0"/>
            </a:endParaRPr>
          </a:p>
        </p:txBody>
      </p:sp>
      <p:sp>
        <p:nvSpPr>
          <p:cNvPr id="10" name="Oval Callout 9"/>
          <p:cNvSpPr>
            <a:spLocks noChangeAspect="1"/>
          </p:cNvSpPr>
          <p:nvPr/>
        </p:nvSpPr>
        <p:spPr>
          <a:xfrm>
            <a:off x="3803650" y="2663825"/>
            <a:ext cx="1798638" cy="1589088"/>
          </a:xfrm>
          <a:prstGeom prst="wedgeEllipseCallout">
            <a:avLst>
              <a:gd name="adj1" fmla="val 67982"/>
              <a:gd name="adj2" fmla="val 2057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70C0"/>
                </a:solidFill>
              </a:rPr>
              <a:t>Has the new backhoe operator completed their CRM training?</a:t>
            </a:r>
            <a:endParaRPr lang="en-US" sz="1400" dirty="0">
              <a:solidFill>
                <a:srgbClr val="0070C0"/>
              </a:solidFill>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p:txBody>
          <a:bodyPr/>
          <a:lstStyle/>
          <a:p>
            <a:pPr>
              <a:buFont typeface="Arial" charset="0"/>
              <a:buNone/>
            </a:pPr>
            <a:r>
              <a:rPr lang="en-US" altLang="en-US" sz="2200" dirty="0">
                <a:latin typeface="Arial" charset="0"/>
              </a:rPr>
              <a:t>Archaeological sites, particularly historic sites, sometimes create safety hazards.  Open foundations, wells, barbed wire, broken glass, farm implements, industrial machinery and industrial waste are often associated with historic archaeological sites. Abandoned structures and features can be unstable.  Crumbling concrete and masonry can surprise personnel on foot, especially when features are masked by vegetation.  Also, many by-products of nineteenth century industrial activity were not properly disposed of and are toxic and/or hazardous.</a:t>
            </a:r>
          </a:p>
        </p:txBody>
      </p:sp>
      <p:sp>
        <p:nvSpPr>
          <p:cNvPr id="35843" name="Text Placeholder 3"/>
          <p:cNvSpPr>
            <a:spLocks noGrp="1"/>
          </p:cNvSpPr>
          <p:nvPr>
            <p:ph type="body" sz="half" idx="2"/>
          </p:nvPr>
        </p:nvSpPr>
        <p:spPr>
          <a:xfrm>
            <a:off x="457200" y="1287463"/>
            <a:ext cx="3259138" cy="2606675"/>
          </a:xfrm>
        </p:spPr>
        <p:txBody>
          <a:bodyPr/>
          <a:lstStyle/>
          <a:p>
            <a:r>
              <a:rPr lang="en-US" altLang="en-US" dirty="0">
                <a:latin typeface="Arial" charset="0"/>
              </a:rPr>
              <a:t>Covering a historic well provides some immediate protection.  However, wood and even concrete well covers are subject to deterioration by the elements.  If the mitigation strategy is to simply cover the well, the cover should be made of reinforced concrete or thick metal plate heavy enough that it would take two or more adults to move it.</a:t>
            </a:r>
          </a:p>
        </p:txBody>
      </p:sp>
      <p:sp>
        <p:nvSpPr>
          <p:cNvPr id="35844" name="TextBox 12"/>
          <p:cNvSpPr txBox="1">
            <a:spLocks noChangeArrowheads="1"/>
          </p:cNvSpPr>
          <p:nvPr/>
        </p:nvSpPr>
        <p:spPr bwMode="auto">
          <a:xfrm>
            <a:off x="638175" y="544513"/>
            <a:ext cx="1265238" cy="523875"/>
          </a:xfrm>
          <a:prstGeom prst="rect">
            <a:avLst/>
          </a:prstGeom>
          <a:noFill/>
          <a:ln w="9525">
            <a:noFill/>
            <a:miter lim="800000"/>
            <a:headEnd/>
            <a:tailEnd/>
          </a:ln>
        </p:spPr>
        <p:txBody>
          <a:bodyPr wrap="none">
            <a:spAutoFit/>
          </a:bodyPr>
          <a:lstStyle/>
          <a:p>
            <a:r>
              <a:rPr lang="en-US" altLang="en-US" sz="2800" b="1" dirty="0"/>
              <a:t>Safety</a:t>
            </a:r>
          </a:p>
        </p:txBody>
      </p:sp>
      <p:pic>
        <p:nvPicPr>
          <p:cNvPr id="35845" name="Picture 2"/>
          <p:cNvPicPr>
            <a:picLocks noChangeAspect="1" noChangeArrowheads="1"/>
          </p:cNvPicPr>
          <p:nvPr/>
        </p:nvPicPr>
        <p:blipFill>
          <a:blip r:embed="rId3" cstate="email"/>
          <a:srcRect/>
          <a:stretch>
            <a:fillRect/>
          </a:stretch>
        </p:blipFill>
        <p:spPr bwMode="auto">
          <a:xfrm>
            <a:off x="593725" y="3600450"/>
            <a:ext cx="3033713" cy="29940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84200" y="158750"/>
            <a:ext cx="3733800" cy="704850"/>
          </a:xfrm>
        </p:spPr>
        <p:txBody>
          <a:bodyPr/>
          <a:lstStyle/>
          <a:p>
            <a:r>
              <a:rPr lang="en-US" altLang="en-US" dirty="0">
                <a:latin typeface="Arial" charset="0"/>
              </a:rPr>
              <a:t>Examples of doing it right.</a:t>
            </a:r>
          </a:p>
        </p:txBody>
      </p:sp>
      <p:pic>
        <p:nvPicPr>
          <p:cNvPr id="36868" name="Picture 2"/>
          <p:cNvPicPr>
            <a:picLocks noChangeAspect="1" noChangeArrowheads="1"/>
          </p:cNvPicPr>
          <p:nvPr/>
        </p:nvPicPr>
        <p:blipFill>
          <a:blip r:embed="rId3" cstate="email"/>
          <a:srcRect/>
          <a:stretch>
            <a:fillRect/>
          </a:stretch>
        </p:blipFill>
        <p:spPr bwMode="auto">
          <a:xfrm>
            <a:off x="1171575" y="1087438"/>
            <a:ext cx="6769100" cy="5208587"/>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dirty="0"/>
              <a:t>Scenario #1</a:t>
            </a:r>
          </a:p>
        </p:txBody>
      </p:sp>
      <p:sp>
        <p:nvSpPr>
          <p:cNvPr id="2051" name="Content Placeholder 2"/>
          <p:cNvSpPr>
            <a:spLocks noGrp="1"/>
          </p:cNvSpPr>
          <p:nvPr>
            <p:ph idx="1"/>
          </p:nvPr>
        </p:nvSpPr>
        <p:spPr>
          <a:xfrm>
            <a:off x="457200" y="1600200"/>
            <a:ext cx="8229600" cy="1914525"/>
          </a:xfrm>
        </p:spPr>
        <p:txBody>
          <a:bodyPr/>
          <a:lstStyle/>
          <a:p>
            <a:r>
              <a:rPr lang="en-US" dirty="0"/>
              <a:t>While on maneuvers, you discover what appear to be bones eroding from a creek bank. What should you do?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 Answer</a:t>
            </a:r>
          </a:p>
        </p:txBody>
      </p:sp>
      <p:sp>
        <p:nvSpPr>
          <p:cNvPr id="3" name="Content Placeholder 2"/>
          <p:cNvSpPr>
            <a:spLocks noGrp="1"/>
          </p:cNvSpPr>
          <p:nvPr>
            <p:ph idx="1"/>
          </p:nvPr>
        </p:nvSpPr>
        <p:spPr/>
        <p:txBody>
          <a:bodyPr/>
          <a:lstStyle/>
          <a:p>
            <a:r>
              <a:rPr lang="en-US" dirty="0"/>
              <a:t>While on maneuvers, you discover what appear to be bones eroding from a creek bank. What should you do?</a:t>
            </a:r>
          </a:p>
          <a:p>
            <a:endParaRPr lang="en-US" dirty="0"/>
          </a:p>
          <a:p>
            <a:r>
              <a:rPr lang="en-US" dirty="0">
                <a:solidFill>
                  <a:srgbClr val="FF0000"/>
                </a:solidFill>
              </a:rPr>
              <a:t>Secure the area;</a:t>
            </a:r>
          </a:p>
          <a:p>
            <a:r>
              <a:rPr lang="en-US" dirty="0">
                <a:solidFill>
                  <a:srgbClr val="FF0000"/>
                </a:solidFill>
              </a:rPr>
              <a:t>Contact your supervisor;</a:t>
            </a:r>
          </a:p>
          <a:p>
            <a:r>
              <a:rPr lang="en-US" dirty="0">
                <a:solidFill>
                  <a:srgbClr val="FF0000"/>
                </a:solidFill>
              </a:rPr>
              <a:t>Contact Range Control/Cultural Resources Manager.</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#2</a:t>
            </a:r>
          </a:p>
        </p:txBody>
      </p:sp>
      <p:sp>
        <p:nvSpPr>
          <p:cNvPr id="3" name="Content Placeholder 2"/>
          <p:cNvSpPr>
            <a:spLocks noGrp="1"/>
          </p:cNvSpPr>
          <p:nvPr>
            <p:ph idx="1"/>
          </p:nvPr>
        </p:nvSpPr>
        <p:spPr>
          <a:xfrm>
            <a:off x="457200" y="1600200"/>
            <a:ext cx="8229600" cy="2105025"/>
          </a:xfrm>
        </p:spPr>
        <p:txBody>
          <a:bodyPr/>
          <a:lstStyle/>
          <a:p>
            <a:r>
              <a:rPr lang="en-US" dirty="0"/>
              <a:t>You are developing a new training area and during construction you find an arrowhead </a:t>
            </a:r>
            <a:r>
              <a:rPr lang="en-US" dirty="0">
                <a:solidFill>
                  <a:schemeClr val="tx1"/>
                </a:solidFill>
              </a:rPr>
              <a:t>(projectile point). </a:t>
            </a:r>
            <a:r>
              <a:rPr lang="en-US" dirty="0"/>
              <a:t>What should you do?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#2 Answer</a:t>
            </a:r>
          </a:p>
        </p:txBody>
      </p:sp>
      <p:sp>
        <p:nvSpPr>
          <p:cNvPr id="3" name="Content Placeholder 2"/>
          <p:cNvSpPr>
            <a:spLocks noGrp="1"/>
          </p:cNvSpPr>
          <p:nvPr>
            <p:ph idx="1"/>
          </p:nvPr>
        </p:nvSpPr>
        <p:spPr/>
        <p:txBody>
          <a:bodyPr/>
          <a:lstStyle/>
          <a:p>
            <a:r>
              <a:rPr lang="en-US" dirty="0"/>
              <a:t>You are developing a new training area and during construction you find an arrowhead </a:t>
            </a:r>
            <a:r>
              <a:rPr lang="en-US" dirty="0">
                <a:solidFill>
                  <a:schemeClr val="tx1"/>
                </a:solidFill>
              </a:rPr>
              <a:t>(projectile point). </a:t>
            </a:r>
            <a:r>
              <a:rPr lang="en-US" dirty="0"/>
              <a:t>What should you do?</a:t>
            </a:r>
          </a:p>
          <a:p>
            <a:endParaRPr lang="en-US" dirty="0"/>
          </a:p>
          <a:p>
            <a:r>
              <a:rPr lang="en-US" dirty="0">
                <a:solidFill>
                  <a:srgbClr val="FF0000"/>
                </a:solidFill>
              </a:rPr>
              <a:t>Stop work and secure the area;</a:t>
            </a:r>
          </a:p>
          <a:p>
            <a:r>
              <a:rPr lang="en-US" dirty="0">
                <a:solidFill>
                  <a:srgbClr val="FF0000"/>
                </a:solidFill>
              </a:rPr>
              <a:t>Contact your supervisor;</a:t>
            </a:r>
          </a:p>
          <a:p>
            <a:r>
              <a:rPr lang="en-US" dirty="0">
                <a:solidFill>
                  <a:srgbClr val="FF0000"/>
                </a:solidFill>
              </a:rPr>
              <a:t>Contact Range Control/Cultural Resources Manager.</a:t>
            </a:r>
          </a:p>
          <a:p>
            <a:endParaRPr lang="en-US" dirty="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#3</a:t>
            </a:r>
          </a:p>
        </p:txBody>
      </p:sp>
      <p:sp>
        <p:nvSpPr>
          <p:cNvPr id="3" name="Content Placeholder 2"/>
          <p:cNvSpPr>
            <a:spLocks noGrp="1"/>
          </p:cNvSpPr>
          <p:nvPr>
            <p:ph idx="1"/>
          </p:nvPr>
        </p:nvSpPr>
        <p:spPr>
          <a:xfrm>
            <a:off x="457200" y="1600201"/>
            <a:ext cx="8229600" cy="1828800"/>
          </a:xfrm>
        </p:spPr>
        <p:txBody>
          <a:bodyPr/>
          <a:lstStyle/>
          <a:p>
            <a:r>
              <a:rPr lang="en-US" dirty="0"/>
              <a:t>You are in charge of a project that requires several excavations. What should you do during your planning phase?</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#3 Answer</a:t>
            </a:r>
          </a:p>
        </p:txBody>
      </p:sp>
      <p:sp>
        <p:nvSpPr>
          <p:cNvPr id="3" name="Content Placeholder 2"/>
          <p:cNvSpPr>
            <a:spLocks noGrp="1"/>
          </p:cNvSpPr>
          <p:nvPr>
            <p:ph idx="1"/>
          </p:nvPr>
        </p:nvSpPr>
        <p:spPr>
          <a:xfrm>
            <a:off x="457200" y="1600200"/>
            <a:ext cx="8229600" cy="4791075"/>
          </a:xfrm>
        </p:spPr>
        <p:txBody>
          <a:bodyPr/>
          <a:lstStyle/>
          <a:p>
            <a:r>
              <a:rPr lang="en-US" dirty="0"/>
              <a:t>You are in charge of a project that requires several excavations. What should you do during your planning phase?</a:t>
            </a:r>
          </a:p>
          <a:p>
            <a:endParaRPr lang="en-US" dirty="0"/>
          </a:p>
          <a:p>
            <a:r>
              <a:rPr lang="en-US" dirty="0">
                <a:solidFill>
                  <a:srgbClr val="FF0000"/>
                </a:solidFill>
              </a:rPr>
              <a:t>Work proactively with your installation Environmental Office and Cultural Resources Manager in ensuring proper site clearance and review inadvertent discovery procedures prior to excavation.</a:t>
            </a:r>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080.JPG"/>
          <p:cNvPicPr>
            <a:picLocks noChangeAspect="1"/>
          </p:cNvPicPr>
          <p:nvPr/>
        </p:nvPicPr>
        <p:blipFill>
          <a:blip r:embed="rId3" cstate="email"/>
          <a:srcRect/>
          <a:stretch>
            <a:fillRect/>
          </a:stretch>
        </p:blipFill>
        <p:spPr>
          <a:xfrm>
            <a:off x="3170027" y="4484317"/>
            <a:ext cx="5973973" cy="2373683"/>
          </a:xfrm>
          <a:prstGeom prst="rect">
            <a:avLst/>
          </a:prstGeom>
          <a:effectLst>
            <a:softEdge rad="317500"/>
          </a:effectLst>
        </p:spPr>
      </p:pic>
      <p:sp>
        <p:nvSpPr>
          <p:cNvPr id="4" name="Title 1"/>
          <p:cNvSpPr txBox="1">
            <a:spLocks/>
          </p:cNvSpPr>
          <p:nvPr/>
        </p:nvSpPr>
        <p:spPr bwMode="auto">
          <a:xfrm>
            <a:off x="314325" y="409575"/>
            <a:ext cx="3897313" cy="444500"/>
          </a:xfrm>
          <a:prstGeom prst="rect">
            <a:avLst/>
          </a:prstGeom>
          <a:noFill/>
          <a:ln w="9525">
            <a:noFill/>
            <a:miter lim="800000"/>
            <a:headEnd/>
            <a:tailEnd/>
          </a:ln>
        </p:spPr>
        <p:txBody>
          <a:bodyPr anchor="b"/>
          <a:lstStyle/>
          <a:p>
            <a:pPr eaLnBrk="0" hangingPunct="0">
              <a:defRPr/>
            </a:pPr>
            <a:r>
              <a:rPr lang="en-US" sz="2800" b="1" dirty="0">
                <a:solidFill>
                  <a:srgbClr val="00B050"/>
                </a:solidFill>
                <a:ea typeface="+mj-ea"/>
                <a:cs typeface="+mj-cs"/>
              </a:rPr>
              <a:t>Leadership Focus</a:t>
            </a:r>
          </a:p>
        </p:txBody>
      </p:sp>
      <p:sp>
        <p:nvSpPr>
          <p:cNvPr id="6148" name="Text Placeholder 5"/>
          <p:cNvSpPr>
            <a:spLocks noGrp="1"/>
          </p:cNvSpPr>
          <p:nvPr>
            <p:ph type="body" sz="half" idx="2"/>
          </p:nvPr>
        </p:nvSpPr>
        <p:spPr>
          <a:xfrm>
            <a:off x="311150" y="1520825"/>
            <a:ext cx="8274050" cy="3324225"/>
          </a:xfrm>
        </p:spPr>
        <p:txBody>
          <a:bodyPr/>
          <a:lstStyle/>
          <a:p>
            <a:r>
              <a:rPr lang="en-US" altLang="en-US" sz="1800" dirty="0">
                <a:latin typeface="Arial" charset="0"/>
              </a:rPr>
              <a:t>The Department of Defense (DoD)</a:t>
            </a:r>
            <a:r>
              <a:rPr lang="en-US" altLang="en-US" sz="1800" dirty="0">
                <a:solidFill>
                  <a:schemeClr val="tx1"/>
                </a:solidFill>
                <a:latin typeface="Arial" charset="0"/>
              </a:rPr>
              <a:t> has responsibilities under a number of Federal, State, and Local laws to identify, evaluate, and protect Cultural Resources.</a:t>
            </a:r>
            <a:endParaRPr lang="en-US" altLang="en-US" sz="1200" dirty="0">
              <a:solidFill>
                <a:schemeClr val="tx1"/>
              </a:solidFill>
              <a:latin typeface="Arial" charset="0"/>
            </a:endParaRPr>
          </a:p>
          <a:p>
            <a:r>
              <a:rPr lang="en-US" altLang="en-US" sz="1800" dirty="0">
                <a:latin typeface="Arial" charset="0"/>
              </a:rPr>
              <a:t>Cultural Resources located on each individual installation are the responsibility of that installation’s leadership and personnel to manage and protect. </a:t>
            </a:r>
            <a:endParaRPr lang="en-US" altLang="en-US" sz="1200" dirty="0">
              <a:latin typeface="Arial" charset="0"/>
            </a:endParaRPr>
          </a:p>
          <a:p>
            <a:r>
              <a:rPr lang="en-US" altLang="en-US" sz="1800" dirty="0">
                <a:latin typeface="Arial" charset="0"/>
              </a:rPr>
              <a:t>An awareness of and respect for Cultural Resources needs to be promoted from the top down.</a:t>
            </a:r>
            <a:endParaRPr lang="en-US" altLang="en-US" sz="1200" dirty="0">
              <a:latin typeface="Arial" charset="0"/>
            </a:endParaRPr>
          </a:p>
          <a:p>
            <a:r>
              <a:rPr lang="en-US" altLang="en-US" sz="1800" dirty="0">
                <a:latin typeface="Arial" charset="0"/>
              </a:rPr>
              <a:t>Resources available to leadership to help protect cultural resources include:</a:t>
            </a:r>
          </a:p>
          <a:p>
            <a:r>
              <a:rPr lang="en-US" altLang="en-US" sz="1800" dirty="0">
                <a:latin typeface="Arial" charset="0"/>
              </a:rPr>
              <a:t> </a:t>
            </a:r>
          </a:p>
          <a:p>
            <a:endParaRPr lang="en-US" altLang="en-US" sz="1800" dirty="0">
              <a:latin typeface="Arial" charset="0"/>
            </a:endParaRPr>
          </a:p>
          <a:p>
            <a:endParaRPr lang="en-US" altLang="en-US" sz="1800" dirty="0">
              <a:solidFill>
                <a:schemeClr val="tx1"/>
              </a:solidFill>
              <a:latin typeface="Arial" charset="0"/>
            </a:endParaRPr>
          </a:p>
        </p:txBody>
      </p:sp>
      <p:sp>
        <p:nvSpPr>
          <p:cNvPr id="6149" name="TextBox 10"/>
          <p:cNvSpPr txBox="1">
            <a:spLocks noChangeArrowheads="1"/>
          </p:cNvSpPr>
          <p:nvPr/>
        </p:nvSpPr>
        <p:spPr bwMode="auto">
          <a:xfrm>
            <a:off x="585788" y="3943350"/>
            <a:ext cx="6415087" cy="1200150"/>
          </a:xfrm>
          <a:prstGeom prst="rect">
            <a:avLst/>
          </a:prstGeom>
          <a:noFill/>
          <a:ln w="9525">
            <a:noFill/>
            <a:miter lim="800000"/>
            <a:headEnd/>
            <a:tailEnd/>
          </a:ln>
        </p:spPr>
        <p:txBody>
          <a:bodyPr>
            <a:spAutoFit/>
          </a:bodyPr>
          <a:lstStyle/>
          <a:p>
            <a:pPr>
              <a:buFont typeface="Arial" charset="0"/>
              <a:buChar char="•"/>
            </a:pPr>
            <a:r>
              <a:rPr lang="en-US" altLang="en-US" dirty="0"/>
              <a:t>  CRM/CRS (Cultural Resource Manager/Specialists) </a:t>
            </a:r>
          </a:p>
          <a:p>
            <a:pPr>
              <a:buFont typeface="Arial" charset="0"/>
              <a:buChar char="•"/>
            </a:pPr>
            <a:r>
              <a:rPr lang="en-US" altLang="en-US" dirty="0"/>
              <a:t>  ICRMP (Integrated Cultural Resource Management Plan)</a:t>
            </a:r>
          </a:p>
          <a:p>
            <a:pPr>
              <a:buFont typeface="Arial" charset="0"/>
              <a:buChar char="•"/>
            </a:pPr>
            <a:r>
              <a:rPr lang="en-US" altLang="en-US" dirty="0"/>
              <a:t>  Environmental Coordinator</a:t>
            </a:r>
          </a:p>
          <a:p>
            <a:pPr>
              <a:buFont typeface="Arial" charset="0"/>
              <a:buChar char="•"/>
            </a:pPr>
            <a:r>
              <a:rPr lang="en-US" altLang="en-US" dirty="0"/>
              <a:t>  Facilities Manager</a:t>
            </a:r>
          </a:p>
        </p:txBody>
      </p:sp>
      <p:pic>
        <p:nvPicPr>
          <p:cNvPr id="6150" name="Picture 7" descr="http://img4.wikia.nocookie.net/__cb20111128065716/theworldsmilitaryhistory/images/e/ed/Major_General_Insignia.png"/>
          <p:cNvPicPr>
            <a:picLocks noChangeAspect="1" noChangeArrowheads="1"/>
          </p:cNvPicPr>
          <p:nvPr/>
        </p:nvPicPr>
        <p:blipFill>
          <a:blip r:embed="rId4" cstate="email"/>
          <a:srcRect/>
          <a:stretch>
            <a:fillRect/>
          </a:stretch>
        </p:blipFill>
        <p:spPr bwMode="auto">
          <a:xfrm>
            <a:off x="6748463" y="257175"/>
            <a:ext cx="2127250" cy="99218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#4</a:t>
            </a:r>
          </a:p>
        </p:txBody>
      </p:sp>
      <p:sp>
        <p:nvSpPr>
          <p:cNvPr id="3" name="Content Placeholder 2"/>
          <p:cNvSpPr>
            <a:spLocks noGrp="1"/>
          </p:cNvSpPr>
          <p:nvPr>
            <p:ph idx="1"/>
          </p:nvPr>
        </p:nvSpPr>
        <p:spPr>
          <a:xfrm>
            <a:off x="457200" y="1600200"/>
            <a:ext cx="8229600" cy="2066925"/>
          </a:xfrm>
        </p:spPr>
        <p:txBody>
          <a:bodyPr/>
          <a:lstStyle/>
          <a:p>
            <a:r>
              <a:rPr lang="en-US" dirty="0"/>
              <a:t>You are replacing the windows in a building that seems kind of old. What should you do before starting this project?</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#4 Answer</a:t>
            </a:r>
          </a:p>
        </p:txBody>
      </p:sp>
      <p:sp>
        <p:nvSpPr>
          <p:cNvPr id="3" name="Content Placeholder 2"/>
          <p:cNvSpPr>
            <a:spLocks noGrp="1"/>
          </p:cNvSpPr>
          <p:nvPr>
            <p:ph idx="1"/>
          </p:nvPr>
        </p:nvSpPr>
        <p:spPr>
          <a:xfrm>
            <a:off x="457200" y="1600200"/>
            <a:ext cx="8229600" cy="4800600"/>
          </a:xfrm>
        </p:spPr>
        <p:txBody>
          <a:bodyPr/>
          <a:lstStyle/>
          <a:p>
            <a:r>
              <a:rPr lang="en-US" dirty="0"/>
              <a:t>You are replacing the windows in a building that seems kind of old. What should you do before starting this project?</a:t>
            </a:r>
          </a:p>
          <a:p>
            <a:endParaRPr lang="en-US" dirty="0"/>
          </a:p>
          <a:p>
            <a:r>
              <a:rPr lang="en-US" dirty="0">
                <a:solidFill>
                  <a:srgbClr val="FF0000"/>
                </a:solidFill>
              </a:rPr>
              <a:t>Work proactively with your installation Environmental Office and Cultural Resources Manager in discussing potential impacts/prescriptive mitigation measures.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#5</a:t>
            </a:r>
          </a:p>
        </p:txBody>
      </p:sp>
      <p:sp>
        <p:nvSpPr>
          <p:cNvPr id="3" name="Content Placeholder 2"/>
          <p:cNvSpPr>
            <a:spLocks noGrp="1"/>
          </p:cNvSpPr>
          <p:nvPr>
            <p:ph idx="1"/>
          </p:nvPr>
        </p:nvSpPr>
        <p:spPr>
          <a:xfrm>
            <a:off x="457200" y="1600201"/>
            <a:ext cx="8229600" cy="1962150"/>
          </a:xfrm>
        </p:spPr>
        <p:txBody>
          <a:bodyPr/>
          <a:lstStyle/>
          <a:p>
            <a:r>
              <a:rPr lang="en-US" dirty="0"/>
              <a:t>You are planning new construction in the cantonment area. What should you do prior to construction phase?</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#5 Answer</a:t>
            </a:r>
          </a:p>
        </p:txBody>
      </p:sp>
      <p:sp>
        <p:nvSpPr>
          <p:cNvPr id="3" name="Content Placeholder 2"/>
          <p:cNvSpPr>
            <a:spLocks noGrp="1"/>
          </p:cNvSpPr>
          <p:nvPr>
            <p:ph idx="1"/>
          </p:nvPr>
        </p:nvSpPr>
        <p:spPr/>
        <p:txBody>
          <a:bodyPr>
            <a:normAutofit lnSpcReduction="10000"/>
          </a:bodyPr>
          <a:lstStyle/>
          <a:p>
            <a:r>
              <a:rPr lang="en-US" dirty="0"/>
              <a:t>You are planning new construction in the cantonment area. What should you do prior to construction phase?</a:t>
            </a:r>
          </a:p>
          <a:p>
            <a:endParaRPr lang="en-US" dirty="0"/>
          </a:p>
          <a:p>
            <a:r>
              <a:rPr lang="en-US" dirty="0">
                <a:solidFill>
                  <a:srgbClr val="FF0000"/>
                </a:solidFill>
              </a:rPr>
              <a:t>Work proactively with your installation Environmental Office and Cultural Resources Manager in ensuring proper site clearance and review inadvertent discovery procedures prior to excavation.</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#6</a:t>
            </a:r>
          </a:p>
        </p:txBody>
      </p:sp>
      <p:sp>
        <p:nvSpPr>
          <p:cNvPr id="3" name="Content Placeholder 2"/>
          <p:cNvSpPr>
            <a:spLocks noGrp="1"/>
          </p:cNvSpPr>
          <p:nvPr>
            <p:ph idx="1"/>
          </p:nvPr>
        </p:nvSpPr>
        <p:spPr>
          <a:xfrm>
            <a:off x="457200" y="1321075"/>
            <a:ext cx="8229600" cy="4525963"/>
          </a:xfrm>
        </p:spPr>
        <p:txBody>
          <a:bodyPr/>
          <a:lstStyle/>
          <a:p>
            <a:r>
              <a:rPr lang="en-US" dirty="0"/>
              <a:t>You are working on a project that involves expanding a parking area. Could this impact cultural resources?</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#6 Answer</a:t>
            </a:r>
          </a:p>
        </p:txBody>
      </p:sp>
      <p:sp>
        <p:nvSpPr>
          <p:cNvPr id="3" name="Content Placeholder 2"/>
          <p:cNvSpPr>
            <a:spLocks noGrp="1"/>
          </p:cNvSpPr>
          <p:nvPr>
            <p:ph idx="1"/>
          </p:nvPr>
        </p:nvSpPr>
        <p:spPr>
          <a:xfrm>
            <a:off x="457200" y="1321068"/>
            <a:ext cx="8429626" cy="4525963"/>
          </a:xfrm>
        </p:spPr>
        <p:txBody>
          <a:bodyPr>
            <a:normAutofit fontScale="92500" lnSpcReduction="10000"/>
          </a:bodyPr>
          <a:lstStyle/>
          <a:p>
            <a:r>
              <a:rPr lang="en-US" dirty="0"/>
              <a:t>You are working on a project that involves expanding a parking area. Could this impact cultural resources?</a:t>
            </a:r>
          </a:p>
          <a:p>
            <a:endParaRPr lang="en-US" sz="1100" dirty="0"/>
          </a:p>
          <a:p>
            <a:r>
              <a:rPr lang="en-US" dirty="0">
                <a:solidFill>
                  <a:srgbClr val="FF0000"/>
                </a:solidFill>
              </a:rPr>
              <a:t>Yes, cultural resources could potentially be impacted/discovered during the parking lot expansion. Work proactively with your installation Environmental Office and Cultural Resources Manager in ensuring proper site clearance and review inadvertent discovery procedures prior to excavation.</a:t>
            </a:r>
          </a:p>
          <a:p>
            <a:endParaRPr lang="en-US" dirty="0"/>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#7</a:t>
            </a:r>
          </a:p>
        </p:txBody>
      </p:sp>
      <p:sp>
        <p:nvSpPr>
          <p:cNvPr id="3" name="Content Placeholder 2"/>
          <p:cNvSpPr>
            <a:spLocks noGrp="1"/>
          </p:cNvSpPr>
          <p:nvPr>
            <p:ph idx="1"/>
          </p:nvPr>
        </p:nvSpPr>
        <p:spPr>
          <a:xfrm>
            <a:off x="457200" y="1600200"/>
            <a:ext cx="8229600" cy="1971675"/>
          </a:xfrm>
        </p:spPr>
        <p:txBody>
          <a:bodyPr/>
          <a:lstStyle/>
          <a:p>
            <a:r>
              <a:rPr lang="en-US" dirty="0"/>
              <a:t>You are mowing the grass in the cantonment area. Could this impact cultural resources?</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#7 Answer</a:t>
            </a:r>
          </a:p>
        </p:txBody>
      </p:sp>
      <p:sp>
        <p:nvSpPr>
          <p:cNvPr id="3" name="Content Placeholder 2"/>
          <p:cNvSpPr>
            <a:spLocks noGrp="1"/>
          </p:cNvSpPr>
          <p:nvPr>
            <p:ph idx="1"/>
          </p:nvPr>
        </p:nvSpPr>
        <p:spPr>
          <a:xfrm>
            <a:off x="457200" y="1600200"/>
            <a:ext cx="8229600" cy="4695825"/>
          </a:xfrm>
        </p:spPr>
        <p:txBody>
          <a:bodyPr/>
          <a:lstStyle/>
          <a:p>
            <a:r>
              <a:rPr lang="en-US" dirty="0"/>
              <a:t>You are mowing the grass in the cantonment area. Could this impact cultural resources?</a:t>
            </a:r>
          </a:p>
          <a:p>
            <a:endParaRPr lang="en-US" dirty="0"/>
          </a:p>
          <a:p>
            <a:r>
              <a:rPr lang="en-US" dirty="0">
                <a:solidFill>
                  <a:srgbClr val="FF0000"/>
                </a:solidFill>
              </a:rPr>
              <a:t>Possibly; although there is a low probability of impacting cultural resources, site conditions change through erosion, and other human actions.</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#8</a:t>
            </a:r>
          </a:p>
        </p:txBody>
      </p:sp>
      <p:sp>
        <p:nvSpPr>
          <p:cNvPr id="3" name="Content Placeholder 2"/>
          <p:cNvSpPr>
            <a:spLocks noGrp="1"/>
          </p:cNvSpPr>
          <p:nvPr>
            <p:ph idx="1"/>
          </p:nvPr>
        </p:nvSpPr>
        <p:spPr>
          <a:xfrm>
            <a:off x="457200" y="1600200"/>
            <a:ext cx="8229600" cy="1362075"/>
          </a:xfrm>
        </p:spPr>
        <p:txBody>
          <a:bodyPr/>
          <a:lstStyle/>
          <a:p>
            <a:r>
              <a:rPr lang="en-US" dirty="0"/>
              <a:t>You are clearing brush for a new training area. Do you need to contact the CRM?</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#8 Answer</a:t>
            </a:r>
          </a:p>
        </p:txBody>
      </p:sp>
      <p:sp>
        <p:nvSpPr>
          <p:cNvPr id="3" name="Content Placeholder 2"/>
          <p:cNvSpPr>
            <a:spLocks noGrp="1"/>
          </p:cNvSpPr>
          <p:nvPr>
            <p:ph idx="1"/>
          </p:nvPr>
        </p:nvSpPr>
        <p:spPr>
          <a:xfrm>
            <a:off x="457200" y="1600200"/>
            <a:ext cx="8229600" cy="4791075"/>
          </a:xfrm>
        </p:spPr>
        <p:txBody>
          <a:bodyPr/>
          <a:lstStyle/>
          <a:p>
            <a:r>
              <a:rPr lang="en-US" dirty="0"/>
              <a:t>You are clearing brush for a new training area. Do you need to contact the CRM?</a:t>
            </a:r>
          </a:p>
          <a:p>
            <a:endParaRPr lang="en-US" sz="1100" dirty="0"/>
          </a:p>
          <a:p>
            <a:r>
              <a:rPr lang="en-US" dirty="0">
                <a:solidFill>
                  <a:srgbClr val="FF0000"/>
                </a:solidFill>
              </a:rPr>
              <a:t>Yes, the CRM will be able to determine if cultural resources would be impacted through review of in-house surveys and previous consultation with your State Historic Preservation Office, culturally affiliated Native American Tribes, and other interested parties.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052513"/>
            <a:ext cx="4478338" cy="5273675"/>
          </a:xfrm>
        </p:spPr>
        <p:txBody>
          <a:bodyPr/>
          <a:lstStyle/>
          <a:p>
            <a:pPr marL="342900" indent="-342900">
              <a:buFont typeface="+mj-lt"/>
              <a:buAutoNum type="arabicPeriod"/>
              <a:defRPr/>
            </a:pPr>
            <a:r>
              <a:rPr lang="en-US" sz="1600" dirty="0"/>
              <a:t>Develop an understanding of cultural resources.</a:t>
            </a:r>
          </a:p>
          <a:p>
            <a:pPr marL="342900" indent="-342900">
              <a:buFont typeface="+mj-lt"/>
              <a:buAutoNum type="arabicPeriod"/>
              <a:defRPr/>
            </a:pPr>
            <a:r>
              <a:rPr lang="en-US" sz="1600" dirty="0"/>
              <a:t>Plan ahead to avoid and protect cultural resources.</a:t>
            </a:r>
          </a:p>
          <a:p>
            <a:pPr marL="342900" indent="-342900">
              <a:buFont typeface="+mj-lt"/>
              <a:buAutoNum type="arabicPeriod"/>
              <a:defRPr/>
            </a:pPr>
            <a:r>
              <a:rPr lang="en-US" sz="1600" dirty="0"/>
              <a:t>Communicate proposed activities with installation</a:t>
            </a:r>
            <a:r>
              <a:rPr lang="en-US" sz="1600" dirty="0">
                <a:solidFill>
                  <a:srgbClr val="FF0000"/>
                </a:solidFill>
              </a:rPr>
              <a:t> </a:t>
            </a:r>
            <a:r>
              <a:rPr lang="en-US" sz="1600" dirty="0"/>
              <a:t>CRM.</a:t>
            </a:r>
          </a:p>
          <a:p>
            <a:pPr marL="342900" indent="-342900">
              <a:buFont typeface="+mj-lt"/>
              <a:buAutoNum type="arabicPeriod"/>
              <a:defRPr/>
            </a:pPr>
            <a:r>
              <a:rPr lang="en-US" sz="1600" dirty="0"/>
              <a:t>Learn about potential/possible inadvertent discoveries.</a:t>
            </a:r>
          </a:p>
          <a:p>
            <a:pPr marL="342900" indent="-342900">
              <a:buFont typeface="+mj-lt"/>
              <a:buAutoNum type="arabicPeriod"/>
              <a:defRPr/>
            </a:pPr>
            <a:r>
              <a:rPr lang="en-US" sz="1600" dirty="0"/>
              <a:t>Know who to contact and what to do in case you have an inadvertent discovery.</a:t>
            </a:r>
          </a:p>
          <a:p>
            <a:pPr marL="342900" indent="-342900">
              <a:buFont typeface="+mj-lt"/>
              <a:buAutoNum type="arabicPeriod"/>
              <a:defRPr/>
            </a:pPr>
            <a:r>
              <a:rPr lang="en-US" sz="1600" dirty="0"/>
              <a:t>Use available technology such as GPS/GIS and aerial photography. </a:t>
            </a:r>
          </a:p>
          <a:p>
            <a:pPr marL="342900" indent="-342900">
              <a:buFont typeface="+mj-lt"/>
              <a:buAutoNum type="arabicPeriod"/>
              <a:defRPr/>
            </a:pPr>
            <a:r>
              <a:rPr lang="en-US" sz="1600" dirty="0"/>
              <a:t>Clearly communicate buffers and areas of avoidance with everyone accessing the project area. </a:t>
            </a:r>
          </a:p>
          <a:p>
            <a:pPr marL="342900" indent="-342900">
              <a:buFont typeface="+mj-lt"/>
              <a:buAutoNum type="arabicPeriod"/>
              <a:defRPr/>
            </a:pPr>
            <a:r>
              <a:rPr lang="en-US" sz="1600" dirty="0"/>
              <a:t>Clearly mark buffers and areas of avoidance with flagging tape or some other highly visible means. </a:t>
            </a:r>
          </a:p>
          <a:p>
            <a:pPr marL="342900" indent="-342900">
              <a:buFont typeface="+mj-lt"/>
              <a:buAutoNum type="arabicPeriod"/>
              <a:defRPr/>
            </a:pPr>
            <a:r>
              <a:rPr lang="en-US" sz="1600" dirty="0"/>
              <a:t>Be aware of potential threats to cultural resources.</a:t>
            </a:r>
          </a:p>
          <a:p>
            <a:pPr>
              <a:defRPr/>
            </a:pPr>
            <a:endParaRPr lang="en-US" dirty="0"/>
          </a:p>
        </p:txBody>
      </p:sp>
      <p:sp>
        <p:nvSpPr>
          <p:cNvPr id="7171" name="Title 1"/>
          <p:cNvSpPr>
            <a:spLocks noGrp="1"/>
          </p:cNvSpPr>
          <p:nvPr>
            <p:ph type="title"/>
          </p:nvPr>
        </p:nvSpPr>
        <p:spPr>
          <a:xfrm>
            <a:off x="457200" y="273050"/>
            <a:ext cx="4302125" cy="641350"/>
          </a:xfrm>
        </p:spPr>
        <p:txBody>
          <a:bodyPr/>
          <a:lstStyle/>
          <a:p>
            <a:r>
              <a:rPr lang="en-US" altLang="en-US" sz="2800" dirty="0">
                <a:solidFill>
                  <a:srgbClr val="00B050"/>
                </a:solidFill>
                <a:latin typeface="Arial" charset="0"/>
              </a:rPr>
              <a:t>Service Member Focus</a:t>
            </a:r>
          </a:p>
        </p:txBody>
      </p:sp>
      <p:pic>
        <p:nvPicPr>
          <p:cNvPr id="5" name="Picture 4" descr="DSC00915.JPG"/>
          <p:cNvPicPr>
            <a:picLocks noChangeAspect="1"/>
          </p:cNvPicPr>
          <p:nvPr/>
        </p:nvPicPr>
        <p:blipFill>
          <a:blip r:embed="rId3" cstate="email"/>
          <a:srcRect/>
          <a:stretch>
            <a:fillRect/>
          </a:stretch>
        </p:blipFill>
        <p:spPr>
          <a:xfrm>
            <a:off x="5160328" y="821804"/>
            <a:ext cx="3578557" cy="5185458"/>
          </a:xfrm>
          <a:prstGeom prst="rect">
            <a:avLst/>
          </a:prstGeom>
          <a:ln>
            <a:noFill/>
          </a:ln>
          <a:effectLst>
            <a:softEdge rad="112500"/>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#9</a:t>
            </a:r>
          </a:p>
        </p:txBody>
      </p:sp>
      <p:sp>
        <p:nvSpPr>
          <p:cNvPr id="3" name="Content Placeholder 2"/>
          <p:cNvSpPr>
            <a:spLocks noGrp="1"/>
          </p:cNvSpPr>
          <p:nvPr>
            <p:ph idx="1"/>
          </p:nvPr>
        </p:nvSpPr>
        <p:spPr>
          <a:xfrm>
            <a:off x="457200" y="1600200"/>
            <a:ext cx="8229600" cy="2733675"/>
          </a:xfrm>
        </p:spPr>
        <p:txBody>
          <a:bodyPr/>
          <a:lstStyle/>
          <a:p>
            <a:r>
              <a:rPr lang="en-US" dirty="0"/>
              <a:t>You have a project with heavy equipment, and you have been talking to the CRM. However, you need to move your staging area and the CRM is not available today. What should you do?</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#9 Answer</a:t>
            </a:r>
          </a:p>
        </p:txBody>
      </p:sp>
      <p:sp>
        <p:nvSpPr>
          <p:cNvPr id="3" name="Content Placeholder 2"/>
          <p:cNvSpPr>
            <a:spLocks noGrp="1"/>
          </p:cNvSpPr>
          <p:nvPr>
            <p:ph idx="1"/>
          </p:nvPr>
        </p:nvSpPr>
        <p:spPr>
          <a:xfrm>
            <a:off x="457200" y="1436575"/>
            <a:ext cx="8229600" cy="5269025"/>
          </a:xfrm>
        </p:spPr>
        <p:txBody>
          <a:bodyPr/>
          <a:lstStyle/>
          <a:p>
            <a:r>
              <a:rPr lang="en-US" dirty="0"/>
              <a:t>You have a project with heavy equipment, and you have been talking to the CRM. However, you need to move your staging area and the CRM is not available today. What should you do?</a:t>
            </a:r>
          </a:p>
          <a:p>
            <a:endParaRPr lang="en-US" sz="1100" dirty="0"/>
          </a:p>
          <a:p>
            <a:r>
              <a:rPr lang="en-US" dirty="0">
                <a:solidFill>
                  <a:srgbClr val="FF0000"/>
                </a:solidFill>
              </a:rPr>
              <a:t>Contact the installation Environmental Office ASAP to contact the Cultural Resources Manager prior to movement of the staging area; you might impact cultural resources.</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#10</a:t>
            </a:r>
          </a:p>
        </p:txBody>
      </p:sp>
      <p:sp>
        <p:nvSpPr>
          <p:cNvPr id="3" name="Content Placeholder 2"/>
          <p:cNvSpPr>
            <a:spLocks noGrp="1"/>
          </p:cNvSpPr>
          <p:nvPr>
            <p:ph idx="1"/>
          </p:nvPr>
        </p:nvSpPr>
        <p:spPr>
          <a:xfrm>
            <a:off x="457200" y="1600200"/>
            <a:ext cx="8229600" cy="1704975"/>
          </a:xfrm>
        </p:spPr>
        <p:txBody>
          <a:bodyPr/>
          <a:lstStyle/>
          <a:p>
            <a:r>
              <a:rPr lang="en-US" dirty="0"/>
              <a:t>You are resurfacing an existing road. Do you need to contact the CRM?</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#10 Answer</a:t>
            </a:r>
          </a:p>
        </p:txBody>
      </p:sp>
      <p:sp>
        <p:nvSpPr>
          <p:cNvPr id="3" name="Content Placeholder 2"/>
          <p:cNvSpPr>
            <a:spLocks noGrp="1"/>
          </p:cNvSpPr>
          <p:nvPr>
            <p:ph idx="1"/>
          </p:nvPr>
        </p:nvSpPr>
        <p:spPr>
          <a:xfrm>
            <a:off x="457200" y="1600200"/>
            <a:ext cx="8229600" cy="4733925"/>
          </a:xfrm>
        </p:spPr>
        <p:txBody>
          <a:bodyPr/>
          <a:lstStyle/>
          <a:p>
            <a:r>
              <a:rPr lang="en-US" dirty="0"/>
              <a:t>You are resurfacing an existing road. Do you need to contact the CRM?</a:t>
            </a:r>
          </a:p>
          <a:p>
            <a:endParaRPr lang="en-US" sz="1100" dirty="0"/>
          </a:p>
          <a:p>
            <a:r>
              <a:rPr lang="en-US" dirty="0">
                <a:solidFill>
                  <a:srgbClr val="FF0000"/>
                </a:solidFill>
              </a:rPr>
              <a:t>Yes, the CRM will be able to determine if cultural resources would be impacted through review of in-house surveys and previous consultation with your State Historic Preservation Office, culturally affiliated Native American Tribes, and other interested parties.</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Resources Scenario Takeaway</a:t>
            </a:r>
          </a:p>
        </p:txBody>
      </p:sp>
      <p:sp>
        <p:nvSpPr>
          <p:cNvPr id="3" name="Content Placeholder 2"/>
          <p:cNvSpPr>
            <a:spLocks noGrp="1"/>
          </p:cNvSpPr>
          <p:nvPr>
            <p:ph idx="1"/>
          </p:nvPr>
        </p:nvSpPr>
        <p:spPr>
          <a:xfrm>
            <a:off x="457200" y="1792706"/>
            <a:ext cx="8229600" cy="4227094"/>
          </a:xfrm>
        </p:spPr>
        <p:txBody>
          <a:bodyPr/>
          <a:lstStyle/>
          <a:p>
            <a:r>
              <a:rPr lang="en-US" dirty="0">
                <a:solidFill>
                  <a:srgbClr val="FF0000"/>
                </a:solidFill>
              </a:rPr>
              <a:t>If you are in doubt about whether your action or inaction would lead to the potential damage/destruction of cultural resources, it is best to seek out the expertise of your installation Environmental Office and Cultural Resources Manager prior to making a costly mistake.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3600450" y="390525"/>
            <a:ext cx="5111750" cy="6705600"/>
          </a:xfrm>
        </p:spPr>
        <p:txBody>
          <a:bodyPr/>
          <a:lstStyle/>
          <a:p>
            <a:pPr>
              <a:buFont typeface="Arial" charset="0"/>
              <a:buAutoNum type="alphaUcPeriod"/>
            </a:pPr>
            <a:r>
              <a:rPr lang="en-US" altLang="en-US" sz="2400" b="1" u="sng" dirty="0">
                <a:solidFill>
                  <a:schemeClr val="tx1"/>
                </a:solidFill>
                <a:latin typeface="Arial" charset="0"/>
              </a:rPr>
              <a:t>Stop work immediately </a:t>
            </a:r>
            <a:r>
              <a:rPr lang="en-US" altLang="en-US" sz="2400" dirty="0">
                <a:solidFill>
                  <a:schemeClr val="tx1"/>
                </a:solidFill>
                <a:latin typeface="Arial" charset="0"/>
              </a:rPr>
              <a:t>in the area and protect the discovery. The contractor or the CRM should not attempt to remove the remains. Protect the remains from natural forces, vandalism, and looting.</a:t>
            </a:r>
          </a:p>
          <a:p>
            <a:pPr>
              <a:buFont typeface="Arial" charset="0"/>
              <a:buAutoNum type="alphaUcPeriod"/>
            </a:pPr>
            <a:endParaRPr lang="en-US" altLang="en-US" sz="1100" dirty="0">
              <a:solidFill>
                <a:schemeClr val="tx1"/>
              </a:solidFill>
              <a:latin typeface="Arial" charset="0"/>
            </a:endParaRPr>
          </a:p>
          <a:p>
            <a:pPr>
              <a:buFont typeface="Arial" charset="0"/>
              <a:buAutoNum type="alphaUcPeriod"/>
            </a:pPr>
            <a:r>
              <a:rPr lang="en-US" altLang="en-US" sz="2400" dirty="0">
                <a:solidFill>
                  <a:schemeClr val="tx1"/>
                </a:solidFill>
                <a:latin typeface="Arial" charset="0"/>
              </a:rPr>
              <a:t>Create a buffer to protect the discovery. Work in the area surrounding the human remains should cease.</a:t>
            </a:r>
            <a:endParaRPr lang="en-US" altLang="en-US" sz="1100" strike="sngStrike" dirty="0">
              <a:solidFill>
                <a:srgbClr val="FF0000"/>
              </a:solidFill>
              <a:latin typeface="Arial" charset="0"/>
            </a:endParaRPr>
          </a:p>
          <a:p>
            <a:pPr>
              <a:buFont typeface="Arial" charset="0"/>
              <a:buAutoNum type="alphaUcPeriod"/>
            </a:pPr>
            <a:r>
              <a:rPr lang="en-US" altLang="en-US" sz="2400" dirty="0">
                <a:solidFill>
                  <a:schemeClr val="tx1"/>
                </a:solidFill>
                <a:latin typeface="Arial" charset="0"/>
              </a:rPr>
              <a:t>Contact the CRM and other personnel as per the SOPs in the installation ICRMP. </a:t>
            </a:r>
            <a:endParaRPr lang="en-US" altLang="en-US" sz="2400" strike="sngStrike" dirty="0">
              <a:solidFill>
                <a:schemeClr val="tx1"/>
              </a:solidFill>
              <a:latin typeface="Arial" charset="0"/>
            </a:endParaRPr>
          </a:p>
        </p:txBody>
      </p:sp>
      <p:sp>
        <p:nvSpPr>
          <p:cNvPr id="6" name="Title 1"/>
          <p:cNvSpPr txBox="1">
            <a:spLocks/>
          </p:cNvSpPr>
          <p:nvPr/>
        </p:nvSpPr>
        <p:spPr bwMode="auto">
          <a:xfrm>
            <a:off x="382588" y="328613"/>
            <a:ext cx="3149600" cy="1725612"/>
          </a:xfrm>
          <a:prstGeom prst="rect">
            <a:avLst/>
          </a:prstGeom>
          <a:noFill/>
          <a:ln w="9525">
            <a:noFill/>
            <a:miter lim="800000"/>
            <a:headEnd/>
            <a:tailEnd/>
          </a:ln>
        </p:spPr>
        <p:txBody>
          <a:bodyPr anchor="b"/>
          <a:lstStyle/>
          <a:p>
            <a:pPr>
              <a:defRPr/>
            </a:pPr>
            <a:r>
              <a:rPr lang="en-US" sz="2800" b="1" dirty="0">
                <a:solidFill>
                  <a:srgbClr val="00B050"/>
                </a:solidFill>
                <a:ea typeface="+mj-ea"/>
                <a:cs typeface="+mj-cs"/>
              </a:rPr>
              <a:t>Inadvertent Discoveries Protocol Human Remains</a:t>
            </a:r>
          </a:p>
        </p:txBody>
      </p:sp>
      <p:pic>
        <p:nvPicPr>
          <p:cNvPr id="40964" name="Picture 2" descr="B3 Full Planview"/>
          <p:cNvPicPr>
            <a:picLocks noChangeAspect="1" noChangeArrowheads="1"/>
          </p:cNvPicPr>
          <p:nvPr/>
        </p:nvPicPr>
        <p:blipFill>
          <a:blip r:embed="rId3" cstate="email"/>
          <a:srcRect/>
          <a:stretch>
            <a:fillRect/>
          </a:stretch>
        </p:blipFill>
        <p:spPr bwMode="auto">
          <a:xfrm>
            <a:off x="412750" y="4375150"/>
            <a:ext cx="3040063" cy="2189163"/>
          </a:xfrm>
          <a:prstGeom prst="rect">
            <a:avLst/>
          </a:prstGeom>
          <a:noFill/>
          <a:ln w="9525">
            <a:noFill/>
            <a:miter lim="800000"/>
            <a:headEnd/>
            <a:tailEnd/>
          </a:ln>
        </p:spPr>
      </p:pic>
      <p:pic>
        <p:nvPicPr>
          <p:cNvPr id="40965" name="Picture 9" descr="military paving 2.jpg"/>
          <p:cNvPicPr>
            <a:picLocks noChangeAspect="1"/>
          </p:cNvPicPr>
          <p:nvPr/>
        </p:nvPicPr>
        <p:blipFill>
          <a:blip r:embed="rId4" cstate="email"/>
          <a:srcRect/>
          <a:stretch>
            <a:fillRect/>
          </a:stretch>
        </p:blipFill>
        <p:spPr bwMode="auto">
          <a:xfrm>
            <a:off x="438150" y="2154238"/>
            <a:ext cx="2968625" cy="2151062"/>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4133850" y="636588"/>
            <a:ext cx="4552950" cy="6432550"/>
          </a:xfrm>
        </p:spPr>
        <p:txBody>
          <a:bodyPr/>
          <a:lstStyle/>
          <a:p>
            <a:pPr>
              <a:buFont typeface="Arial" charset="0"/>
              <a:buNone/>
            </a:pPr>
            <a:r>
              <a:rPr lang="en-US" altLang="en-US" sz="1400" dirty="0">
                <a:solidFill>
                  <a:schemeClr val="tx1"/>
                </a:solidFill>
                <a:latin typeface="Arial" charset="0"/>
              </a:rPr>
              <a:t>	If, during the course of construction, potential cultural resources are identified, then stop work and notify the CRM and the project supervisor. If the CRM determines the remains are not significant then work can typically resume. </a:t>
            </a:r>
          </a:p>
          <a:p>
            <a:pPr>
              <a:buFont typeface="Arial" charset="0"/>
              <a:buNone/>
            </a:pPr>
            <a:r>
              <a:rPr lang="en-US" altLang="en-US" sz="1400" dirty="0">
                <a:solidFill>
                  <a:schemeClr val="tx1"/>
                </a:solidFill>
                <a:latin typeface="Arial" charset="0"/>
              </a:rPr>
              <a:t>	</a:t>
            </a:r>
          </a:p>
          <a:p>
            <a:pPr>
              <a:buFont typeface="Arial" charset="0"/>
              <a:buNone/>
            </a:pPr>
            <a:r>
              <a:rPr lang="en-US" altLang="en-US" sz="1400" dirty="0">
                <a:solidFill>
                  <a:schemeClr val="tx1"/>
                </a:solidFill>
                <a:latin typeface="Arial" charset="0"/>
              </a:rPr>
              <a:t>	If the remains are potentially significant, then the CRM will notify the State Historic Preservation Officer (SHPO) and a Secretary of the Interior Qualified archaeologist will investigate the site. The CRM will continue to consult with SHPO as per the requirements of Section 106 of the </a:t>
            </a:r>
            <a:r>
              <a:rPr lang="en-US" altLang="en-US" sz="1400" i="1" dirty="0">
                <a:solidFill>
                  <a:schemeClr val="tx1"/>
                </a:solidFill>
                <a:latin typeface="Arial" charset="0"/>
              </a:rPr>
              <a:t>National Historic Preservation Act </a:t>
            </a:r>
            <a:r>
              <a:rPr lang="en-US" altLang="en-US" sz="1400" dirty="0">
                <a:solidFill>
                  <a:schemeClr val="tx1"/>
                </a:solidFill>
                <a:latin typeface="Arial" charset="0"/>
              </a:rPr>
              <a:t>(“NHPA”).</a:t>
            </a:r>
          </a:p>
          <a:p>
            <a:pPr>
              <a:buFont typeface="Arial" charset="0"/>
              <a:buNone/>
            </a:pPr>
            <a:r>
              <a:rPr lang="en-US" altLang="en-US" sz="1400" dirty="0">
                <a:solidFill>
                  <a:schemeClr val="tx1"/>
                </a:solidFill>
                <a:latin typeface="Arial" charset="0"/>
              </a:rPr>
              <a:t>	</a:t>
            </a:r>
          </a:p>
          <a:p>
            <a:pPr>
              <a:buFont typeface="Arial" charset="0"/>
              <a:buNone/>
            </a:pPr>
            <a:r>
              <a:rPr lang="en-US" altLang="en-US" sz="1400" dirty="0">
                <a:solidFill>
                  <a:schemeClr val="tx1"/>
                </a:solidFill>
                <a:latin typeface="Arial" charset="0"/>
              </a:rPr>
              <a:t>	If the site is determined to be potentially eligible for inclusion in the </a:t>
            </a:r>
            <a:r>
              <a:rPr lang="en-US" altLang="en-US" sz="1400" i="1" dirty="0">
                <a:solidFill>
                  <a:schemeClr val="tx1"/>
                </a:solidFill>
                <a:latin typeface="Arial" charset="0"/>
              </a:rPr>
              <a:t>National Register</a:t>
            </a:r>
            <a:r>
              <a:rPr lang="en-US" altLang="en-US" sz="1400" dirty="0">
                <a:solidFill>
                  <a:schemeClr val="tx1"/>
                </a:solidFill>
                <a:latin typeface="Arial" charset="0"/>
              </a:rPr>
              <a:t>, additional work such as a Determination of Eligibility or Data Recovery may be performed as required/approved by the SHPO and the Installation.  Further work within the buffered area of the site will likely be suspended until all criteria of Section 106 of the NHPA and other related Federal and state regulations have been successfully completed.</a:t>
            </a:r>
          </a:p>
        </p:txBody>
      </p:sp>
      <p:sp>
        <p:nvSpPr>
          <p:cNvPr id="6" name="Title 1"/>
          <p:cNvSpPr txBox="1">
            <a:spLocks/>
          </p:cNvSpPr>
          <p:nvPr/>
        </p:nvSpPr>
        <p:spPr bwMode="auto">
          <a:xfrm>
            <a:off x="263525" y="228600"/>
            <a:ext cx="3857625" cy="1400175"/>
          </a:xfrm>
          <a:prstGeom prst="rect">
            <a:avLst/>
          </a:prstGeom>
          <a:noFill/>
          <a:ln w="9525">
            <a:noFill/>
            <a:miter lim="800000"/>
            <a:headEnd/>
            <a:tailEnd/>
          </a:ln>
        </p:spPr>
        <p:txBody>
          <a:bodyPr anchor="b"/>
          <a:lstStyle/>
          <a:p>
            <a:pPr>
              <a:defRPr/>
            </a:pPr>
            <a:r>
              <a:rPr lang="en-US" sz="2800" b="1" dirty="0">
                <a:solidFill>
                  <a:srgbClr val="00B050"/>
                </a:solidFill>
                <a:ea typeface="+mj-ea"/>
                <a:cs typeface="+mj-cs"/>
              </a:rPr>
              <a:t>Inadvertent Discoveries Protocol</a:t>
            </a:r>
          </a:p>
          <a:p>
            <a:pPr>
              <a:defRPr/>
            </a:pPr>
            <a:r>
              <a:rPr lang="en-US" sz="2800" b="1" dirty="0">
                <a:solidFill>
                  <a:srgbClr val="00B050"/>
                </a:solidFill>
                <a:ea typeface="+mj-ea"/>
                <a:cs typeface="+mj-cs"/>
              </a:rPr>
              <a:t>Non-Human Remains</a:t>
            </a:r>
          </a:p>
        </p:txBody>
      </p:sp>
      <p:sp>
        <p:nvSpPr>
          <p:cNvPr id="41988" name="Text Placeholder 9"/>
          <p:cNvSpPr>
            <a:spLocks noGrp="1"/>
          </p:cNvSpPr>
          <p:nvPr>
            <p:ph type="body" sz="half" idx="2"/>
          </p:nvPr>
        </p:nvSpPr>
        <p:spPr>
          <a:xfrm>
            <a:off x="369888" y="1966913"/>
            <a:ext cx="3625850" cy="4471987"/>
          </a:xfrm>
        </p:spPr>
        <p:txBody>
          <a:bodyPr/>
          <a:lstStyle/>
          <a:p>
            <a:r>
              <a:rPr lang="en-US" altLang="en-US" sz="1600" dirty="0">
                <a:solidFill>
                  <a:schemeClr val="tx1"/>
                </a:solidFill>
                <a:latin typeface="Arial" charset="0"/>
              </a:rPr>
              <a:t>Immediate first step responsibilities:</a:t>
            </a:r>
          </a:p>
          <a:p>
            <a:endParaRPr lang="en-US" altLang="en-US" sz="1600" dirty="0">
              <a:solidFill>
                <a:schemeClr val="tx1"/>
              </a:solidFill>
              <a:latin typeface="Arial" charset="0"/>
            </a:endParaRPr>
          </a:p>
          <a:p>
            <a:r>
              <a:rPr lang="en-US" altLang="en-US" sz="1600" dirty="0">
                <a:solidFill>
                  <a:schemeClr val="tx1"/>
                </a:solidFill>
                <a:latin typeface="Arial" charset="0"/>
              </a:rPr>
              <a:t>A.  </a:t>
            </a:r>
            <a:r>
              <a:rPr lang="en-US" altLang="en-US" sz="1600" b="1" u="sng" dirty="0">
                <a:solidFill>
                  <a:schemeClr val="tx1"/>
                </a:solidFill>
                <a:latin typeface="Arial" charset="0"/>
              </a:rPr>
              <a:t>Stop work immediately</a:t>
            </a:r>
            <a:r>
              <a:rPr lang="en-US" altLang="en-US" sz="1600" b="1" dirty="0">
                <a:solidFill>
                  <a:schemeClr val="tx1"/>
                </a:solidFill>
                <a:latin typeface="Arial" charset="0"/>
              </a:rPr>
              <a:t> </a:t>
            </a:r>
            <a:r>
              <a:rPr lang="en-US" altLang="en-US" sz="1600" dirty="0">
                <a:solidFill>
                  <a:schemeClr val="tx1"/>
                </a:solidFill>
                <a:latin typeface="Arial" charset="0"/>
              </a:rPr>
              <a:t>if personnel observe any indications of the presence of cultural prehistoric or historic materials (artifacts or other man-made features), animal bone. </a:t>
            </a:r>
          </a:p>
          <a:p>
            <a:r>
              <a:rPr lang="en-US" altLang="en-US" sz="1600" dirty="0">
                <a:solidFill>
                  <a:schemeClr val="tx1"/>
                </a:solidFill>
                <a:latin typeface="Arial" charset="0"/>
              </a:rPr>
              <a:t> </a:t>
            </a:r>
          </a:p>
          <a:p>
            <a:r>
              <a:rPr lang="en-US" altLang="en-US" sz="1600" dirty="0">
                <a:solidFill>
                  <a:schemeClr val="tx1"/>
                </a:solidFill>
                <a:latin typeface="Arial" charset="0"/>
              </a:rPr>
              <a:t>B.  Contact the CRM and other personnel as per the SOPs in the installation ICRMP as soon as possible. </a:t>
            </a:r>
          </a:p>
          <a:p>
            <a:r>
              <a:rPr lang="en-US" altLang="en-US" sz="1600" dirty="0">
                <a:solidFill>
                  <a:schemeClr val="tx1"/>
                </a:solidFill>
                <a:latin typeface="Arial" charset="0"/>
              </a:rPr>
              <a:t> </a:t>
            </a:r>
          </a:p>
          <a:p>
            <a:r>
              <a:rPr lang="en-US" altLang="en-US" sz="1600" dirty="0">
                <a:solidFill>
                  <a:schemeClr val="tx1"/>
                </a:solidFill>
                <a:latin typeface="Arial" charset="0"/>
              </a:rPr>
              <a:t>C.  Comply with unanticipated discovery SOPs located in your installation ICRMP.</a:t>
            </a:r>
            <a:endParaRPr lang="en-US" altLang="en-US" dirty="0">
              <a:solidFill>
                <a:schemeClr val="tx1"/>
              </a:solidFill>
              <a:latin typeface="Arial"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Box 3"/>
          <p:cNvSpPr txBox="1">
            <a:spLocks noChangeArrowheads="1"/>
          </p:cNvSpPr>
          <p:nvPr/>
        </p:nvSpPr>
        <p:spPr bwMode="auto">
          <a:xfrm>
            <a:off x="551725" y="248735"/>
            <a:ext cx="7620002" cy="461665"/>
          </a:xfrm>
          <a:prstGeom prst="rect">
            <a:avLst/>
          </a:prstGeom>
          <a:noFill/>
          <a:ln w="9525">
            <a:noFill/>
            <a:miter lim="800000"/>
            <a:headEnd/>
            <a:tailEnd/>
          </a:ln>
        </p:spPr>
        <p:txBody>
          <a:bodyPr wrap="square">
            <a:spAutoFit/>
          </a:bodyPr>
          <a:lstStyle/>
          <a:p>
            <a:r>
              <a:rPr lang="en-US" altLang="en-US" sz="2400" b="1" dirty="0">
                <a:solidFill>
                  <a:srgbClr val="00B050"/>
                </a:solidFill>
              </a:rPr>
              <a:t>DoD and Military Services Policies</a:t>
            </a:r>
          </a:p>
        </p:txBody>
      </p:sp>
      <p:sp>
        <p:nvSpPr>
          <p:cNvPr id="4" name="TextBox 3">
            <a:extLst>
              <a:ext uri="{FF2B5EF4-FFF2-40B4-BE49-F238E27FC236}">
                <a16:creationId xmlns:a16="http://schemas.microsoft.com/office/drawing/2014/main" id="{9ADDE436-2EBD-4E06-B6EB-EB0246C3A9D5}"/>
              </a:ext>
            </a:extLst>
          </p:cNvPr>
          <p:cNvSpPr txBox="1"/>
          <p:nvPr/>
        </p:nvSpPr>
        <p:spPr>
          <a:xfrm>
            <a:off x="659422" y="825579"/>
            <a:ext cx="6904382" cy="6278642"/>
          </a:xfrm>
          <a:prstGeom prst="rect">
            <a:avLst/>
          </a:prstGeom>
          <a:noFill/>
        </p:spPr>
        <p:txBody>
          <a:bodyPr wrap="square" rtlCol="0">
            <a:spAutoFit/>
          </a:bodyPr>
          <a:lstStyle/>
          <a:p>
            <a:pPr marL="285750" indent="-285750">
              <a:buFont typeface="Arial" panose="020B0604020202020204" pitchFamily="34" charset="0"/>
              <a:buChar char="•"/>
            </a:pPr>
            <a:r>
              <a:rPr lang="en-US" sz="1600" dirty="0"/>
              <a:t>DoD Instruction 4715.16 – Cultural Resources Management</a:t>
            </a:r>
          </a:p>
          <a:p>
            <a:endParaRPr lang="en-US" sz="1600" dirty="0"/>
          </a:p>
          <a:p>
            <a:pPr marL="285750" indent="-285750">
              <a:buFont typeface="Arial" panose="020B0604020202020204" pitchFamily="34" charset="0"/>
              <a:buChar char="•"/>
            </a:pPr>
            <a:r>
              <a:rPr lang="en-US" sz="1600" dirty="0"/>
              <a:t>DoD Instruction 4710.02 – DoD Interactions with Federally Recognized Tribes</a:t>
            </a:r>
          </a:p>
          <a:p>
            <a:endParaRPr lang="en-US" sz="1600" dirty="0"/>
          </a:p>
          <a:p>
            <a:pPr marL="285750" indent="-285750">
              <a:buFont typeface="Arial" panose="020B0604020202020204" pitchFamily="34" charset="0"/>
              <a:buChar char="•"/>
            </a:pPr>
            <a:r>
              <a:rPr lang="en-US" sz="1600" dirty="0"/>
              <a:t>DoD Instruction 4710.03 – Consultation with Native Hawaiian Organizations</a:t>
            </a:r>
          </a:p>
          <a:p>
            <a:endParaRPr lang="en-US" sz="1600" dirty="0"/>
          </a:p>
          <a:p>
            <a:pPr marL="285750" indent="-285750">
              <a:buFont typeface="Arial" panose="020B0604020202020204" pitchFamily="34" charset="0"/>
              <a:buChar char="•"/>
            </a:pPr>
            <a:r>
              <a:rPr lang="en-US" sz="1600" dirty="0"/>
              <a:t>Department of Defense Instruction 4715.05, Volume 1 - Overseas Environmental Baseline Guidance Document: Conservation</a:t>
            </a:r>
          </a:p>
          <a:p>
            <a:endParaRPr lang="en-US" sz="1600" dirty="0"/>
          </a:p>
          <a:p>
            <a:pPr marL="285750" indent="-285750">
              <a:buFont typeface="Arial" panose="020B0604020202020204" pitchFamily="34" charset="0"/>
              <a:buChar char="•"/>
            </a:pPr>
            <a:r>
              <a:rPr lang="en-US" sz="1600" dirty="0"/>
              <a:t>Army Regulation 200-1 – Environmental Protection and Enhancement</a:t>
            </a:r>
          </a:p>
          <a:p>
            <a:endParaRPr lang="en-US" sz="1600" dirty="0"/>
          </a:p>
          <a:p>
            <a:pPr marL="285750" indent="-285750">
              <a:buFont typeface="Arial" panose="020B0604020202020204" pitchFamily="34" charset="0"/>
              <a:buChar char="•"/>
            </a:pPr>
            <a:r>
              <a:rPr lang="en-US" sz="1600" dirty="0"/>
              <a:t>OPNAV Instruction 5090.1E – Department of the Navy  Environmental Readiness Program</a:t>
            </a:r>
          </a:p>
          <a:p>
            <a:endParaRPr lang="en-US" sz="1600" dirty="0"/>
          </a:p>
          <a:p>
            <a:pPr marL="285750" indent="-285750">
              <a:buFont typeface="Arial" panose="020B0604020202020204" pitchFamily="34" charset="0"/>
              <a:buChar char="•"/>
            </a:pPr>
            <a:r>
              <a:rPr lang="en-US" sz="1600" dirty="0"/>
              <a:t>OPNAV Manual 5090.1 – Department of the Navy Environmental Readiness Program </a:t>
            </a:r>
          </a:p>
          <a:p>
            <a:endParaRPr lang="en-US" sz="1600" dirty="0"/>
          </a:p>
          <a:p>
            <a:pPr marL="285750" indent="-285750">
              <a:buFont typeface="Arial" panose="020B0604020202020204" pitchFamily="34" charset="0"/>
              <a:buChar char="•"/>
            </a:pPr>
            <a:r>
              <a:rPr lang="en-US" sz="1600" dirty="0"/>
              <a:t>Marine Corps Environmental Compliance and Protection Manual, MCO 5090.2, Chapter 8 Cultural Resources </a:t>
            </a:r>
          </a:p>
          <a:p>
            <a:endParaRPr lang="en-US" sz="1600" dirty="0"/>
          </a:p>
          <a:p>
            <a:pPr marL="285750" indent="-285750">
              <a:buFont typeface="Arial" panose="020B0604020202020204" pitchFamily="34" charset="0"/>
              <a:buChar char="•"/>
            </a:pPr>
            <a:r>
              <a:rPr lang="en-US" sz="1600" dirty="0"/>
              <a:t>Air Force Manual 32-7003 - Environmental Conservation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Box 3"/>
          <p:cNvSpPr txBox="1">
            <a:spLocks noChangeArrowheads="1"/>
          </p:cNvSpPr>
          <p:nvPr/>
        </p:nvSpPr>
        <p:spPr bwMode="auto">
          <a:xfrm>
            <a:off x="551725" y="248735"/>
            <a:ext cx="7620002" cy="461665"/>
          </a:xfrm>
          <a:prstGeom prst="rect">
            <a:avLst/>
          </a:prstGeom>
          <a:noFill/>
          <a:ln w="9525">
            <a:noFill/>
            <a:miter lim="800000"/>
            <a:headEnd/>
            <a:tailEnd/>
          </a:ln>
        </p:spPr>
        <p:txBody>
          <a:bodyPr wrap="square">
            <a:spAutoFit/>
          </a:bodyPr>
          <a:lstStyle/>
          <a:p>
            <a:r>
              <a:rPr lang="en-US" altLang="en-US" sz="2400" b="1" dirty="0">
                <a:solidFill>
                  <a:srgbClr val="00B050"/>
                </a:solidFill>
              </a:rPr>
              <a:t>Additional DoD Resources</a:t>
            </a:r>
          </a:p>
        </p:txBody>
      </p:sp>
      <p:sp>
        <p:nvSpPr>
          <p:cNvPr id="4" name="TextBox 3">
            <a:extLst>
              <a:ext uri="{FF2B5EF4-FFF2-40B4-BE49-F238E27FC236}">
                <a16:creationId xmlns:a16="http://schemas.microsoft.com/office/drawing/2014/main" id="{9ADDE436-2EBD-4E06-B6EB-EB0246C3A9D5}"/>
              </a:ext>
            </a:extLst>
          </p:cNvPr>
          <p:cNvSpPr txBox="1"/>
          <p:nvPr/>
        </p:nvSpPr>
        <p:spPr>
          <a:xfrm>
            <a:off x="672674" y="710400"/>
            <a:ext cx="6904382" cy="6309420"/>
          </a:xfrm>
          <a:prstGeom prst="rect">
            <a:avLst/>
          </a:prstGeom>
          <a:noFill/>
        </p:spPr>
        <p:txBody>
          <a:bodyPr wrap="square" rtlCol="0">
            <a:spAutoFit/>
          </a:bodyPr>
          <a:lstStyle/>
          <a:p>
            <a:pPr marL="285750" indent="-285750">
              <a:buFont typeface="Arial" panose="020B0604020202020204" pitchFamily="34" charset="0"/>
              <a:buChar char="•"/>
            </a:pPr>
            <a:r>
              <a:rPr lang="en-US" sz="1600" dirty="0"/>
              <a:t>Army National Guard. </a:t>
            </a:r>
            <a:r>
              <a:rPr lang="en-US" sz="1600" i="1" dirty="0"/>
              <a:t>Army National Guard Cultural Resources Handbook</a:t>
            </a:r>
            <a:r>
              <a:rPr lang="en-US" sz="1600" dirty="0"/>
              <a:t>. Army National Guard, 2013.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Headquarters, United States Marine Corps. </a:t>
            </a:r>
            <a:r>
              <a:rPr lang="en-US" sz="1600" i="1" dirty="0"/>
              <a:t>Commander’s Guide to Environmental Management</a:t>
            </a:r>
            <a:r>
              <a:rPr lang="en-US" sz="1600" dirty="0"/>
              <a:t>. Headquarters, United States Marine Corps, 2009.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Headquarters, United States Marine Corps. </a:t>
            </a:r>
            <a:r>
              <a:rPr lang="en-US" sz="1600" i="1" dirty="0"/>
              <a:t>National Historic Preservation Act: A Guidebook on Section 106</a:t>
            </a:r>
            <a:r>
              <a:rPr lang="en-US" sz="1600" dirty="0"/>
              <a:t>. Headquarters, United States Marine Corps, 2013.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U.S. Army Corps of Engineers. </a:t>
            </a:r>
            <a:r>
              <a:rPr lang="en-US" sz="1600" i="1" dirty="0"/>
              <a:t>Public Works Technical Bulletin 200-1-148: Creative Strategies and Opportunities For Managing Cultural Resources On Army Training Lands</a:t>
            </a:r>
            <a:r>
              <a:rPr lang="en-US" sz="1600" dirty="0"/>
              <a:t>. U.S. Army Corps of Engineers, 2015.</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U.S. Army Corps of Engineers. </a:t>
            </a:r>
            <a:r>
              <a:rPr lang="en-US" sz="1600" i="1" dirty="0"/>
              <a:t>Public Works Technical Bulletin 200-1-60: Best Practices For Archaeological Site Monitoring</a:t>
            </a:r>
            <a:r>
              <a:rPr lang="en-US" sz="1600" dirty="0"/>
              <a:t>. U.S. Army Corps of Engineers, 2009.</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600" dirty="0" err="1"/>
              <a:t>Zeidler</a:t>
            </a:r>
            <a:r>
              <a:rPr lang="en-US" sz="1600" dirty="0"/>
              <a:t>, James A. and Alexandra V. Wallace. </a:t>
            </a:r>
            <a:r>
              <a:rPr lang="en-US" sz="1600" i="1" dirty="0"/>
              <a:t>Product Catalog for Cultural Property Protection Planning and Training in the Department of Defense</a:t>
            </a:r>
            <a:r>
              <a:rPr lang="en-US" sz="1600" dirty="0"/>
              <a:t>. Department of Defense Legacy Resource Management Program, 2010.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87403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28600"/>
            <a:ext cx="3008313" cy="1162050"/>
          </a:xfrm>
          <a:prstGeom prst="rect">
            <a:avLst/>
          </a:prstGeom>
          <a:noFill/>
          <a:ln w="9525">
            <a:noFill/>
            <a:miter lim="800000"/>
            <a:headEnd/>
            <a:tailEnd/>
          </a:ln>
        </p:spPr>
        <p:txBody>
          <a:bodyPr anchor="b"/>
          <a:lstStyle/>
          <a:p>
            <a:pPr>
              <a:defRPr/>
            </a:pPr>
            <a:endParaRPr lang="en-US" sz="2000" b="1" dirty="0">
              <a:solidFill>
                <a:srgbClr val="00B050"/>
              </a:solidFill>
              <a:ea typeface="+mj-ea"/>
              <a:cs typeface="+mj-cs"/>
            </a:endParaRPr>
          </a:p>
        </p:txBody>
      </p:sp>
      <p:sp>
        <p:nvSpPr>
          <p:cNvPr id="45059" name="TextBox 3"/>
          <p:cNvSpPr txBox="1">
            <a:spLocks noChangeArrowheads="1"/>
          </p:cNvSpPr>
          <p:nvPr/>
        </p:nvSpPr>
        <p:spPr bwMode="auto">
          <a:xfrm>
            <a:off x="857250" y="723900"/>
            <a:ext cx="2381250" cy="1016000"/>
          </a:xfrm>
          <a:prstGeom prst="rect">
            <a:avLst/>
          </a:prstGeom>
          <a:noFill/>
          <a:ln w="9525">
            <a:noFill/>
            <a:miter lim="800000"/>
            <a:headEnd/>
            <a:tailEnd/>
          </a:ln>
        </p:spPr>
        <p:txBody>
          <a:bodyPr>
            <a:spAutoFit/>
          </a:bodyPr>
          <a:lstStyle/>
          <a:p>
            <a:r>
              <a:rPr lang="en-US" altLang="en-US" sz="2000" b="1" dirty="0">
                <a:solidFill>
                  <a:srgbClr val="00B050"/>
                </a:solidFill>
              </a:rPr>
              <a:t>Awareness Resources for more information</a:t>
            </a:r>
          </a:p>
        </p:txBody>
      </p:sp>
      <p:pic>
        <p:nvPicPr>
          <p:cNvPr id="45060" name="Picture 4" descr="Legacy Outreach_card template back.jpg"/>
          <p:cNvPicPr>
            <a:picLocks noChangeAspect="1"/>
          </p:cNvPicPr>
          <p:nvPr/>
        </p:nvPicPr>
        <p:blipFill>
          <a:blip r:embed="rId3" cstate="email"/>
          <a:srcRect/>
          <a:stretch>
            <a:fillRect/>
          </a:stretch>
        </p:blipFill>
        <p:spPr bwMode="auto">
          <a:xfrm>
            <a:off x="971550" y="1895475"/>
            <a:ext cx="2279650" cy="3800475"/>
          </a:xfrm>
          <a:prstGeom prst="rect">
            <a:avLst/>
          </a:prstGeom>
          <a:noFill/>
          <a:ln w="9525">
            <a:solidFill>
              <a:schemeClr val="tx1"/>
            </a:solidFill>
            <a:miter lim="800000"/>
            <a:headEnd/>
            <a:tailEnd/>
          </a:ln>
        </p:spPr>
      </p:pic>
      <p:pic>
        <p:nvPicPr>
          <p:cNvPr id="45061" name="Picture 6" descr="Legacy Outreach CR_poster.jpg"/>
          <p:cNvPicPr>
            <a:picLocks noChangeAspect="1"/>
          </p:cNvPicPr>
          <p:nvPr/>
        </p:nvPicPr>
        <p:blipFill>
          <a:blip r:embed="rId4" cstate="email"/>
          <a:srcRect/>
          <a:stretch>
            <a:fillRect/>
          </a:stretch>
        </p:blipFill>
        <p:spPr bwMode="auto">
          <a:xfrm>
            <a:off x="4543425" y="228600"/>
            <a:ext cx="4095750" cy="6143625"/>
          </a:xfrm>
          <a:prstGeom prst="rect">
            <a:avLst/>
          </a:prstGeom>
          <a:noFill/>
          <a:ln w="9525">
            <a:noFill/>
            <a:miter lim="800000"/>
            <a:headEnd/>
            <a:tailEnd/>
          </a:ln>
        </p:spPr>
      </p:pic>
      <p:sp>
        <p:nvSpPr>
          <p:cNvPr id="45062" name="TextBox 7"/>
          <p:cNvSpPr txBox="1">
            <a:spLocks noChangeArrowheads="1"/>
          </p:cNvSpPr>
          <p:nvPr/>
        </p:nvSpPr>
        <p:spPr bwMode="auto">
          <a:xfrm>
            <a:off x="1466850" y="5721350"/>
            <a:ext cx="1260475" cy="307975"/>
          </a:xfrm>
          <a:prstGeom prst="rect">
            <a:avLst/>
          </a:prstGeom>
          <a:noFill/>
          <a:ln w="9525">
            <a:noFill/>
            <a:miter lim="800000"/>
            <a:headEnd/>
            <a:tailEnd/>
          </a:ln>
        </p:spPr>
        <p:txBody>
          <a:bodyPr wrap="none">
            <a:spAutoFit/>
          </a:bodyPr>
          <a:lstStyle/>
          <a:p>
            <a:pPr marL="0" lvl="1"/>
            <a:r>
              <a:rPr lang="en-US" altLang="en-US" sz="1400" dirty="0"/>
              <a:t>Pocket Cards</a:t>
            </a:r>
          </a:p>
        </p:txBody>
      </p:sp>
      <p:sp>
        <p:nvSpPr>
          <p:cNvPr id="45063" name="TextBox 8"/>
          <p:cNvSpPr txBox="1">
            <a:spLocks noChangeArrowheads="1"/>
          </p:cNvSpPr>
          <p:nvPr/>
        </p:nvSpPr>
        <p:spPr bwMode="auto">
          <a:xfrm>
            <a:off x="6515100" y="6343650"/>
            <a:ext cx="701675" cy="307975"/>
          </a:xfrm>
          <a:prstGeom prst="rect">
            <a:avLst/>
          </a:prstGeom>
          <a:noFill/>
          <a:ln w="9525">
            <a:noFill/>
            <a:miter lim="800000"/>
            <a:headEnd/>
            <a:tailEnd/>
          </a:ln>
        </p:spPr>
        <p:txBody>
          <a:bodyPr wrap="none">
            <a:spAutoFit/>
          </a:bodyPr>
          <a:lstStyle/>
          <a:p>
            <a:r>
              <a:rPr lang="en-US" altLang="en-US" sz="1400" dirty="0"/>
              <a:t>Poster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5"/>
          <p:cNvSpPr>
            <a:spLocks noGrp="1"/>
          </p:cNvSpPr>
          <p:nvPr>
            <p:ph idx="1"/>
          </p:nvPr>
        </p:nvSpPr>
        <p:spPr>
          <a:xfrm>
            <a:off x="4148138" y="561975"/>
            <a:ext cx="4656137" cy="5872163"/>
          </a:xfrm>
        </p:spPr>
        <p:txBody>
          <a:bodyPr/>
          <a:lstStyle/>
          <a:p>
            <a:pPr>
              <a:buFont typeface="Arial" charset="0"/>
              <a:buNone/>
              <a:defRPr/>
            </a:pPr>
            <a:r>
              <a:rPr lang="en-US" sz="2000" dirty="0">
                <a:solidFill>
                  <a:schemeClr val="tx1"/>
                </a:solidFill>
                <a:latin typeface="+mj-lt"/>
              </a:rPr>
              <a:t>Create an Awareness of:</a:t>
            </a:r>
          </a:p>
          <a:p>
            <a:pPr>
              <a:buFont typeface="Arial" charset="0"/>
              <a:buNone/>
              <a:defRPr/>
            </a:pPr>
            <a:endParaRPr lang="en-US" sz="1400" dirty="0">
              <a:solidFill>
                <a:schemeClr val="tx1"/>
              </a:solidFill>
              <a:latin typeface="+mj-lt"/>
            </a:endParaRPr>
          </a:p>
          <a:p>
            <a:pPr marL="342900" lvl="1" indent="-342900">
              <a:buFont typeface="Wingdings" pitchFamily="2" charset="2"/>
              <a:buChar char="Ø"/>
              <a:defRPr/>
            </a:pPr>
            <a:r>
              <a:rPr lang="en-US" sz="2000" dirty="0">
                <a:latin typeface="+mj-lt"/>
                <a:cs typeface="Calibri" pitchFamily="34" charset="0"/>
              </a:rPr>
              <a:t>Recognizing what cultural resources are and understanding them as non-renewable assets - once destroyed they are lost forever.</a:t>
            </a:r>
          </a:p>
          <a:p>
            <a:pPr marL="342900" lvl="1" indent="-342900">
              <a:buFont typeface="Arial" charset="0"/>
              <a:buNone/>
              <a:defRPr/>
            </a:pPr>
            <a:endParaRPr lang="en-US" sz="1400" dirty="0">
              <a:latin typeface="+mj-lt"/>
              <a:cs typeface="Calibri" pitchFamily="34" charset="0"/>
            </a:endParaRPr>
          </a:p>
          <a:p>
            <a:pPr marL="342900" lvl="1" indent="-342900">
              <a:buFont typeface="Wingdings" pitchFamily="2" charset="2"/>
              <a:buChar char="Ø"/>
              <a:defRPr/>
            </a:pPr>
            <a:r>
              <a:rPr lang="en-US" sz="2000" dirty="0">
                <a:latin typeface="+mj-lt"/>
              </a:rPr>
              <a:t>Learning to plan ahead with regards to cultural resources – ensuring compliance with all Federal and state guidelines and requirements to avoid and protect cultural resources. </a:t>
            </a:r>
          </a:p>
          <a:p>
            <a:pPr>
              <a:buFont typeface="Arial" charset="0"/>
              <a:buNone/>
              <a:defRPr/>
            </a:pPr>
            <a:endParaRPr lang="en-US" sz="1400" dirty="0">
              <a:latin typeface="+mj-lt"/>
              <a:cs typeface="Calibri" pitchFamily="34" charset="0"/>
            </a:endParaRPr>
          </a:p>
          <a:p>
            <a:pPr>
              <a:buFont typeface="Wingdings" pitchFamily="2" charset="2"/>
              <a:buChar char="Ø"/>
              <a:defRPr/>
            </a:pPr>
            <a:r>
              <a:rPr lang="en-US" sz="2000" dirty="0">
                <a:solidFill>
                  <a:schemeClr val="tx1"/>
                </a:solidFill>
                <a:latin typeface="+mj-lt"/>
              </a:rPr>
              <a:t>Understanding that DoD property is publicly owned land and we, as the land managers, must be good stewards – protecting cultural resources for future generations.</a:t>
            </a:r>
          </a:p>
          <a:p>
            <a:pPr>
              <a:buFont typeface="Arial" charset="0"/>
              <a:buNone/>
              <a:defRPr/>
            </a:pPr>
            <a:endParaRPr lang="en-US" sz="2000" dirty="0">
              <a:solidFill>
                <a:schemeClr val="tx1"/>
              </a:solidFill>
              <a:latin typeface="+mj-lt"/>
            </a:endParaRPr>
          </a:p>
          <a:p>
            <a:pPr>
              <a:buFont typeface="Wingdings" pitchFamily="2" charset="2"/>
              <a:buChar char="Ø"/>
              <a:defRPr/>
            </a:pPr>
            <a:endParaRPr lang="en-US" sz="2000" dirty="0">
              <a:latin typeface="+mj-lt"/>
            </a:endParaRPr>
          </a:p>
          <a:p>
            <a:pPr>
              <a:defRPr/>
            </a:pPr>
            <a:endParaRPr lang="en-US" sz="1600" dirty="0">
              <a:solidFill>
                <a:schemeClr val="tx1"/>
              </a:solidFill>
              <a:latin typeface="Arial" charset="0"/>
            </a:endParaRPr>
          </a:p>
        </p:txBody>
      </p:sp>
      <p:sp>
        <p:nvSpPr>
          <p:cNvPr id="5123" name="Title 1"/>
          <p:cNvSpPr>
            <a:spLocks noGrp="1"/>
          </p:cNvSpPr>
          <p:nvPr>
            <p:ph type="title"/>
          </p:nvPr>
        </p:nvSpPr>
        <p:spPr>
          <a:xfrm>
            <a:off x="355600" y="312738"/>
            <a:ext cx="3778250" cy="1446212"/>
          </a:xfrm>
        </p:spPr>
        <p:txBody>
          <a:bodyPr/>
          <a:lstStyle/>
          <a:p>
            <a:r>
              <a:rPr lang="en-US" altLang="en-US" sz="2800" dirty="0">
                <a:solidFill>
                  <a:srgbClr val="00B050"/>
                </a:solidFill>
                <a:latin typeface="Arial" charset="0"/>
              </a:rPr>
              <a:t>Desired Outcome of Cultural Resource Training?</a:t>
            </a:r>
            <a:endParaRPr lang="en-US" altLang="en-US" sz="2800" dirty="0">
              <a:latin typeface="Arial" charset="0"/>
            </a:endParaRPr>
          </a:p>
        </p:txBody>
      </p:sp>
      <p:pic>
        <p:nvPicPr>
          <p:cNvPr id="7" name="Picture 6" descr="battlefield.JPG"/>
          <p:cNvPicPr>
            <a:picLocks noChangeAspect="1"/>
          </p:cNvPicPr>
          <p:nvPr/>
        </p:nvPicPr>
        <p:blipFill>
          <a:blip r:embed="rId3" cstate="email"/>
          <a:srcRect/>
          <a:stretch>
            <a:fillRect/>
          </a:stretch>
        </p:blipFill>
        <p:spPr>
          <a:xfrm>
            <a:off x="532435" y="1924695"/>
            <a:ext cx="3146448" cy="2234413"/>
          </a:xfrm>
          <a:prstGeom prst="rect">
            <a:avLst/>
          </a:prstGeom>
          <a:effectLst>
            <a:softEdge rad="127000"/>
          </a:effectLst>
        </p:spPr>
      </p:pic>
      <p:pic>
        <p:nvPicPr>
          <p:cNvPr id="6" name="Picture 5" descr="1024px-Pentagon_Memorial_dedication_2008_1st_bench.jpg"/>
          <p:cNvPicPr>
            <a:picLocks noChangeAspect="1"/>
          </p:cNvPicPr>
          <p:nvPr/>
        </p:nvPicPr>
        <p:blipFill>
          <a:blip r:embed="rId4" cstate="email"/>
          <a:stretch>
            <a:fillRect/>
          </a:stretch>
        </p:blipFill>
        <p:spPr>
          <a:xfrm>
            <a:off x="752354" y="4207272"/>
            <a:ext cx="3424101" cy="2277161"/>
          </a:xfrm>
          <a:prstGeom prst="rect">
            <a:avLst/>
          </a:prstGeom>
          <a:ln>
            <a:noFill/>
          </a:ln>
          <a:effectLst>
            <a:softEdge rad="112500"/>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a:latin typeface="Arial" charset="0"/>
              </a:rPr>
              <a:t>Key Take-Away Points</a:t>
            </a:r>
          </a:p>
        </p:txBody>
      </p:sp>
      <p:sp>
        <p:nvSpPr>
          <p:cNvPr id="46083" name="Content Placeholder 2"/>
          <p:cNvSpPr>
            <a:spLocks noGrp="1"/>
          </p:cNvSpPr>
          <p:nvPr>
            <p:ph idx="1"/>
          </p:nvPr>
        </p:nvSpPr>
        <p:spPr>
          <a:xfrm>
            <a:off x="457200" y="1600200"/>
            <a:ext cx="8229600" cy="4914900"/>
          </a:xfrm>
        </p:spPr>
        <p:txBody>
          <a:bodyPr/>
          <a:lstStyle/>
          <a:p>
            <a:r>
              <a:rPr lang="en-US" altLang="en-US" sz="2400" dirty="0">
                <a:solidFill>
                  <a:schemeClr val="tx1"/>
                </a:solidFill>
                <a:latin typeface="Arial" charset="0"/>
              </a:rPr>
              <a:t>DoD property is publicly owned land, and we must be good stewards – protecting cultural resources for future generations. </a:t>
            </a:r>
          </a:p>
          <a:p>
            <a:r>
              <a:rPr lang="en-US" altLang="en-US" sz="2400" dirty="0">
                <a:latin typeface="Arial" charset="0"/>
              </a:rPr>
              <a:t>Groundbreaking projects, building maintenance or modifications, erosion, and some types of training can impact cultural resources.</a:t>
            </a:r>
          </a:p>
          <a:p>
            <a:r>
              <a:rPr lang="en-US" altLang="en-US" sz="2400" dirty="0">
                <a:latin typeface="Arial" charset="0"/>
              </a:rPr>
              <a:t>Anyone can learn how to recognize and avoid cultural resources impacts. </a:t>
            </a:r>
          </a:p>
          <a:p>
            <a:pPr lvl="1"/>
            <a:r>
              <a:rPr lang="en-US" altLang="en-US" sz="2000" dirty="0">
                <a:latin typeface="Arial" pitchFamily="34" charset="0"/>
                <a:cs typeface="Arial" pitchFamily="34" charset="0"/>
              </a:rPr>
              <a:t>Plan ahead</a:t>
            </a:r>
          </a:p>
          <a:p>
            <a:pPr lvl="1"/>
            <a:r>
              <a:rPr lang="en-US" altLang="en-US" sz="2000" dirty="0">
                <a:latin typeface="Arial" pitchFamily="34" charset="0"/>
                <a:cs typeface="Arial" pitchFamily="34" charset="0"/>
              </a:rPr>
              <a:t>Contact the installation CRM and inform them of your project or training plans.</a:t>
            </a:r>
          </a:p>
          <a:p>
            <a:pPr lvl="1"/>
            <a:r>
              <a:rPr lang="en-US" altLang="en-US" sz="2000" dirty="0">
                <a:latin typeface="Arial" pitchFamily="34" charset="0"/>
                <a:cs typeface="Arial" pitchFamily="34" charset="0"/>
              </a:rPr>
              <a:t>Be aware of inadvertent discoveries particularly with ground disturbing activities.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C:\Users\Public\Documents\Pics\DSC_0074.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47107" name="Title 1"/>
          <p:cNvSpPr>
            <a:spLocks noGrp="1"/>
          </p:cNvSpPr>
          <p:nvPr>
            <p:ph type="title"/>
          </p:nvPr>
        </p:nvSpPr>
        <p:spPr>
          <a:xfrm>
            <a:off x="457200" y="1136650"/>
            <a:ext cx="8229600" cy="1143000"/>
          </a:xfrm>
        </p:spPr>
        <p:txBody>
          <a:bodyPr/>
          <a:lstStyle/>
          <a:p>
            <a:r>
              <a:rPr lang="en-US" altLang="en-US" dirty="0">
                <a:latin typeface="Arial" charset="0"/>
              </a:rPr>
              <a:t>Questions or Comments?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19088" y="1600200"/>
            <a:ext cx="4211637" cy="4425950"/>
          </a:xfrm>
        </p:spPr>
        <p:txBody>
          <a:bodyPr/>
          <a:lstStyle/>
          <a:p>
            <a:pPr>
              <a:buNone/>
            </a:pPr>
            <a:r>
              <a:rPr lang="en-US" altLang="en-US" sz="2200" dirty="0">
                <a:latin typeface="Arial" charset="0"/>
              </a:rPr>
              <a:t>As defined in the 1966 National Historic Preservation Act, a </a:t>
            </a:r>
            <a:r>
              <a:rPr lang="en-US" altLang="en-US" sz="2200" b="1" dirty="0">
                <a:solidFill>
                  <a:srgbClr val="FF0000"/>
                </a:solidFill>
                <a:latin typeface="Arial" charset="0"/>
              </a:rPr>
              <a:t>historic property </a:t>
            </a:r>
            <a:r>
              <a:rPr lang="en-US" altLang="en-US" sz="2200" dirty="0">
                <a:latin typeface="Arial" charset="0"/>
              </a:rPr>
              <a:t>is “any prehistoric or historic district, site, building, structure, or object included on, or eligible for inclusion on, the National Register, including artifacts, records, and material remains relating to the district, site, building, structure, or object.” (NHPA) [54 U.S.C. § 300308]</a:t>
            </a:r>
          </a:p>
        </p:txBody>
      </p:sp>
      <p:sp>
        <p:nvSpPr>
          <p:cNvPr id="9219" name="Title 1"/>
          <p:cNvSpPr>
            <a:spLocks noGrp="1"/>
          </p:cNvSpPr>
          <p:nvPr>
            <p:ph type="title"/>
          </p:nvPr>
        </p:nvSpPr>
        <p:spPr>
          <a:xfrm>
            <a:off x="322263" y="328613"/>
            <a:ext cx="3530600" cy="944562"/>
          </a:xfrm>
        </p:spPr>
        <p:txBody>
          <a:bodyPr/>
          <a:lstStyle/>
          <a:p>
            <a:r>
              <a:rPr lang="en-US" altLang="en-US" sz="2800" dirty="0">
                <a:solidFill>
                  <a:srgbClr val="00B050"/>
                </a:solidFill>
                <a:latin typeface="Arial" charset="0"/>
              </a:rPr>
              <a:t>What Are Cultural Resources?</a:t>
            </a:r>
          </a:p>
        </p:txBody>
      </p:sp>
      <p:sp>
        <p:nvSpPr>
          <p:cNvPr id="6" name="Content Placeholder 2"/>
          <p:cNvSpPr txBox="1">
            <a:spLocks/>
          </p:cNvSpPr>
          <p:nvPr/>
        </p:nvSpPr>
        <p:spPr bwMode="auto">
          <a:xfrm>
            <a:off x="4876800" y="893763"/>
            <a:ext cx="3921125" cy="5299075"/>
          </a:xfrm>
          <a:prstGeom prst="rect">
            <a:avLst/>
          </a:prstGeom>
          <a:noFill/>
          <a:ln w="9525">
            <a:noFill/>
            <a:miter lim="800000"/>
            <a:headEnd/>
            <a:tailEnd/>
          </a:ln>
        </p:spPr>
        <p:txBody>
          <a:bodyPr/>
          <a:lstStyle/>
          <a:p>
            <a:pPr marL="342900" indent="-342900" algn="ctr" eaLnBrk="0" hangingPunct="0">
              <a:spcBef>
                <a:spcPct val="20000"/>
              </a:spcBef>
              <a:buFont typeface="Arial" charset="0"/>
              <a:buNone/>
              <a:defRPr/>
            </a:pPr>
            <a:r>
              <a:rPr lang="en-US" sz="2000" b="1" u="sng" dirty="0">
                <a:solidFill>
                  <a:schemeClr val="tx1"/>
                </a:solidFill>
                <a:cs typeface="+mn-cs"/>
              </a:rPr>
              <a:t>Cultural Resources Examples</a:t>
            </a:r>
          </a:p>
          <a:p>
            <a:pPr marL="342900" indent="-342900" eaLnBrk="0" hangingPunct="0">
              <a:spcBef>
                <a:spcPct val="20000"/>
              </a:spcBef>
              <a:buFont typeface="Arial" charset="0"/>
              <a:buChar char="•"/>
              <a:defRPr/>
            </a:pPr>
            <a:r>
              <a:rPr lang="en-US" sz="2000" dirty="0">
                <a:solidFill>
                  <a:schemeClr val="tx1"/>
                </a:solidFill>
                <a:cs typeface="+mn-cs"/>
              </a:rPr>
              <a:t>Archaeology</a:t>
            </a:r>
          </a:p>
          <a:p>
            <a:pPr marL="342900" indent="-342900" eaLnBrk="0" hangingPunct="0">
              <a:spcBef>
                <a:spcPct val="20000"/>
              </a:spcBef>
              <a:buFont typeface="Arial" charset="0"/>
              <a:buChar char="•"/>
              <a:defRPr/>
            </a:pPr>
            <a:r>
              <a:rPr lang="en-US" sz="2000" dirty="0">
                <a:solidFill>
                  <a:schemeClr val="tx1"/>
                </a:solidFill>
                <a:cs typeface="+mn-cs"/>
              </a:rPr>
              <a:t>Landscapes</a:t>
            </a:r>
          </a:p>
          <a:p>
            <a:pPr marL="342900" indent="-342900" eaLnBrk="0" hangingPunct="0">
              <a:spcBef>
                <a:spcPct val="20000"/>
              </a:spcBef>
              <a:buFont typeface="Arial" charset="0"/>
              <a:buChar char="•"/>
              <a:defRPr/>
            </a:pPr>
            <a:r>
              <a:rPr lang="en-US" sz="2000" dirty="0">
                <a:solidFill>
                  <a:schemeClr val="tx1"/>
                </a:solidFill>
                <a:cs typeface="+mn-cs"/>
              </a:rPr>
              <a:t>Traditional Cultural Properties</a:t>
            </a:r>
          </a:p>
          <a:p>
            <a:pPr marL="342900" indent="-342900" eaLnBrk="0" hangingPunct="0">
              <a:spcBef>
                <a:spcPct val="20000"/>
              </a:spcBef>
              <a:buFont typeface="Arial" charset="0"/>
              <a:buChar char="•"/>
              <a:defRPr/>
            </a:pPr>
            <a:r>
              <a:rPr lang="en-US" sz="2000" dirty="0">
                <a:solidFill>
                  <a:schemeClr val="tx1"/>
                </a:solidFill>
                <a:cs typeface="+mn-cs"/>
              </a:rPr>
              <a:t>Folklore</a:t>
            </a:r>
          </a:p>
          <a:p>
            <a:pPr marL="342900" indent="-342900" eaLnBrk="0" hangingPunct="0">
              <a:spcBef>
                <a:spcPct val="20000"/>
              </a:spcBef>
              <a:buFont typeface="Arial" charset="0"/>
              <a:buChar char="•"/>
              <a:defRPr/>
            </a:pPr>
            <a:r>
              <a:rPr lang="en-US" sz="2000" dirty="0">
                <a:solidFill>
                  <a:schemeClr val="tx1"/>
                </a:solidFill>
                <a:cs typeface="+mn-cs"/>
              </a:rPr>
              <a:t>Shipwrecks</a:t>
            </a:r>
          </a:p>
          <a:p>
            <a:pPr marL="342900" indent="-342900" eaLnBrk="0" hangingPunct="0">
              <a:spcBef>
                <a:spcPct val="20000"/>
              </a:spcBef>
              <a:buFont typeface="Arial" charset="0"/>
              <a:buChar char="•"/>
              <a:defRPr/>
            </a:pPr>
            <a:r>
              <a:rPr lang="en-US" sz="2000" dirty="0">
                <a:solidFill>
                  <a:schemeClr val="tx1"/>
                </a:solidFill>
                <a:cs typeface="+mn-cs"/>
              </a:rPr>
              <a:t>Objects (i.e., Artifacts)</a:t>
            </a:r>
          </a:p>
          <a:p>
            <a:pPr marL="342900" indent="-342900" eaLnBrk="0" hangingPunct="0">
              <a:spcBef>
                <a:spcPct val="20000"/>
              </a:spcBef>
              <a:buFont typeface="Arial" charset="0"/>
              <a:buChar char="•"/>
              <a:defRPr/>
            </a:pPr>
            <a:r>
              <a:rPr lang="en-US" sz="2000" dirty="0">
                <a:solidFill>
                  <a:schemeClr val="tx1"/>
                </a:solidFill>
                <a:cs typeface="+mn-cs"/>
              </a:rPr>
              <a:t>Cemeteries &amp; Burials</a:t>
            </a:r>
          </a:p>
          <a:p>
            <a:pPr marL="342900" indent="-342900" eaLnBrk="0" hangingPunct="0">
              <a:spcBef>
                <a:spcPct val="20000"/>
              </a:spcBef>
              <a:buFont typeface="Arial" charset="0"/>
              <a:buChar char="•"/>
              <a:defRPr/>
            </a:pPr>
            <a:r>
              <a:rPr lang="en-US" sz="2000" dirty="0">
                <a:solidFill>
                  <a:schemeClr val="tx1"/>
                </a:solidFill>
                <a:cs typeface="+mn-cs"/>
              </a:rPr>
              <a:t>Caves</a:t>
            </a:r>
          </a:p>
          <a:p>
            <a:pPr marL="342900" indent="-342900" eaLnBrk="0" hangingPunct="0">
              <a:spcBef>
                <a:spcPct val="20000"/>
              </a:spcBef>
              <a:buFont typeface="Arial" charset="0"/>
              <a:buChar char="•"/>
              <a:defRPr/>
            </a:pPr>
            <a:r>
              <a:rPr lang="en-US" sz="2000" dirty="0">
                <a:solidFill>
                  <a:schemeClr val="tx1"/>
                </a:solidFill>
                <a:cs typeface="+mn-cs"/>
              </a:rPr>
              <a:t>Buildings</a:t>
            </a:r>
          </a:p>
          <a:p>
            <a:pPr marL="342900" indent="-342900" eaLnBrk="0" hangingPunct="0">
              <a:spcBef>
                <a:spcPct val="20000"/>
              </a:spcBef>
              <a:buFont typeface="Arial" charset="0"/>
              <a:buChar char="•"/>
              <a:defRPr/>
            </a:pPr>
            <a:r>
              <a:rPr lang="en-US" sz="2000" dirty="0">
                <a:solidFill>
                  <a:schemeClr val="tx1"/>
                </a:solidFill>
                <a:cs typeface="+mn-cs"/>
              </a:rPr>
              <a:t>Structures</a:t>
            </a:r>
          </a:p>
          <a:p>
            <a:pPr marL="342900" indent="-342900" eaLnBrk="0" hangingPunct="0">
              <a:spcBef>
                <a:spcPct val="20000"/>
              </a:spcBef>
              <a:buFont typeface="Arial" charset="0"/>
              <a:buChar char="•"/>
              <a:defRPr/>
            </a:pPr>
            <a:r>
              <a:rPr lang="en-US" sz="2000" dirty="0">
                <a:solidFill>
                  <a:schemeClr val="tx1"/>
                </a:solidFill>
                <a:cs typeface="+mn-cs"/>
              </a:rPr>
              <a:t>Monuments</a:t>
            </a:r>
          </a:p>
          <a:p>
            <a:pPr marL="342900" indent="-342900" eaLnBrk="0" hangingPunct="0">
              <a:spcBef>
                <a:spcPct val="20000"/>
              </a:spcBef>
              <a:buFont typeface="Arial" charset="0"/>
              <a:buChar char="•"/>
              <a:defRPr/>
            </a:pPr>
            <a:r>
              <a:rPr lang="en-US" sz="2000" dirty="0">
                <a:solidFill>
                  <a:schemeClr val="tx1"/>
                </a:solidFill>
                <a:cs typeface="+mn-cs"/>
              </a:rPr>
              <a:t>Battlefields</a:t>
            </a:r>
          </a:p>
          <a:p>
            <a:pPr marL="342900" indent="-342900" eaLnBrk="0" hangingPunct="0">
              <a:spcBef>
                <a:spcPct val="20000"/>
              </a:spcBef>
              <a:defRPr/>
            </a:pPr>
            <a:endParaRPr lang="en-US" sz="2000" dirty="0">
              <a:solidFill>
                <a:schemeClr val="tx1"/>
              </a:solidFill>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3050"/>
            <a:ext cx="3008313" cy="655638"/>
          </a:xfrm>
        </p:spPr>
        <p:txBody>
          <a:bodyPr/>
          <a:lstStyle/>
          <a:p>
            <a:r>
              <a:rPr lang="en-US" altLang="en-US" sz="2800" dirty="0">
                <a:solidFill>
                  <a:srgbClr val="00B050"/>
                </a:solidFill>
                <a:latin typeface="Arial" charset="0"/>
              </a:rPr>
              <a:t>What is CRM?</a:t>
            </a:r>
            <a:endParaRPr lang="en-US" altLang="en-US" sz="2800" dirty="0">
              <a:latin typeface="Arial" charset="0"/>
            </a:endParaRPr>
          </a:p>
        </p:txBody>
      </p:sp>
      <p:sp>
        <p:nvSpPr>
          <p:cNvPr id="8195" name="Content Placeholder 2"/>
          <p:cNvSpPr>
            <a:spLocks noGrp="1"/>
          </p:cNvSpPr>
          <p:nvPr>
            <p:ph idx="1"/>
          </p:nvPr>
        </p:nvSpPr>
        <p:spPr>
          <a:xfrm>
            <a:off x="3589338" y="914400"/>
            <a:ext cx="5111750" cy="5403850"/>
          </a:xfrm>
        </p:spPr>
        <p:txBody>
          <a:bodyPr/>
          <a:lstStyle/>
          <a:p>
            <a:pPr eaLnBrk="1" hangingPunct="1"/>
            <a:r>
              <a:rPr lang="en-US" altLang="en-US" sz="2000" dirty="0">
                <a:solidFill>
                  <a:srgbClr val="FF0000"/>
                </a:solidFill>
                <a:latin typeface="Arial" charset="0"/>
              </a:rPr>
              <a:t>Cultural Resource Management </a:t>
            </a:r>
            <a:r>
              <a:rPr lang="en-US" altLang="en-US" sz="2000" dirty="0">
                <a:solidFill>
                  <a:schemeClr val="tx1"/>
                </a:solidFill>
                <a:latin typeface="Arial" charset="0"/>
              </a:rPr>
              <a:t>(CRM) is a practice devoted towards the protection and management of </a:t>
            </a:r>
            <a:r>
              <a:rPr lang="en-US" altLang="en-US" sz="2000" u="sng" dirty="0">
                <a:solidFill>
                  <a:schemeClr val="tx1"/>
                </a:solidFill>
                <a:latin typeface="Arial" charset="0"/>
              </a:rPr>
              <a:t>cultural resources</a:t>
            </a:r>
            <a:r>
              <a:rPr lang="en-US" altLang="en-US" sz="2000" dirty="0">
                <a:solidFill>
                  <a:schemeClr val="tx1"/>
                </a:solidFill>
                <a:latin typeface="Arial" charset="0"/>
              </a:rPr>
              <a:t>. The management of cultural properties requires an understanding of the historic value of the resource, and how Federal actions may have an impact on cultural resources. This process is mandated by Federal and state legislation. </a:t>
            </a:r>
          </a:p>
          <a:p>
            <a:pPr eaLnBrk="1" hangingPunct="1"/>
            <a:r>
              <a:rPr lang="en-US" altLang="en-US" sz="2000" dirty="0">
                <a:solidFill>
                  <a:schemeClr val="tx1"/>
                </a:solidFill>
                <a:latin typeface="Arial" charset="0"/>
              </a:rPr>
              <a:t>Each DoD property should have a Cultural Resource Manager, Environmental Coordinator, or Facility Manager. This contact may not be on site, but the installation commander should know how to contact them.   </a:t>
            </a:r>
          </a:p>
          <a:p>
            <a:pPr eaLnBrk="1" hangingPunct="1">
              <a:buFont typeface="Arial" charset="0"/>
              <a:buNone/>
            </a:pPr>
            <a:endParaRPr lang="en-US" altLang="en-US" dirty="0">
              <a:solidFill>
                <a:schemeClr val="tx1"/>
              </a:solidFill>
              <a:latin typeface="Arial" charset="0"/>
            </a:endParaRPr>
          </a:p>
          <a:p>
            <a:pPr>
              <a:buFont typeface="Arial" charset="0"/>
              <a:buNone/>
            </a:pPr>
            <a:endParaRPr lang="en-US" altLang="en-US" dirty="0">
              <a:latin typeface="Arial" charset="0"/>
            </a:endParaRPr>
          </a:p>
        </p:txBody>
      </p:sp>
      <p:pic>
        <p:nvPicPr>
          <p:cNvPr id="8197" name="Picture 3" descr="C:\Users\grant.day\AppData\Local\Microsoft\Windows\Temporary Internet Files\Content.IE5\BHMWJO9S\MC900078622[1].wmf"/>
          <p:cNvPicPr>
            <a:picLocks noChangeAspect="1" noChangeArrowheads="1"/>
          </p:cNvPicPr>
          <p:nvPr/>
        </p:nvPicPr>
        <p:blipFill>
          <a:blip r:embed="rId3" cstate="email"/>
          <a:srcRect/>
          <a:stretch>
            <a:fillRect/>
          </a:stretch>
        </p:blipFill>
        <p:spPr bwMode="auto">
          <a:xfrm>
            <a:off x="1304924" y="1919150"/>
            <a:ext cx="1312863" cy="28209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22263" y="328613"/>
            <a:ext cx="3530600" cy="944562"/>
          </a:xfrm>
        </p:spPr>
        <p:txBody>
          <a:bodyPr/>
          <a:lstStyle/>
          <a:p>
            <a:r>
              <a:rPr lang="en-US" altLang="en-US" sz="2800" dirty="0">
                <a:solidFill>
                  <a:srgbClr val="00B050"/>
                </a:solidFill>
                <a:latin typeface="Arial" charset="0"/>
              </a:rPr>
              <a:t>Buildings and Structures</a:t>
            </a:r>
          </a:p>
        </p:txBody>
      </p:sp>
      <p:pic>
        <p:nvPicPr>
          <p:cNvPr id="16" name="Picture 15" descr="Historic photo of POW Barracks at Clark.jpg"/>
          <p:cNvPicPr>
            <a:picLocks noChangeAspect="1"/>
          </p:cNvPicPr>
          <p:nvPr/>
        </p:nvPicPr>
        <p:blipFill>
          <a:blip r:embed="rId3" cstate="email"/>
          <a:srcRect/>
          <a:stretch>
            <a:fillRect/>
          </a:stretch>
        </p:blipFill>
        <p:spPr>
          <a:xfrm>
            <a:off x="5688030" y="4218781"/>
            <a:ext cx="3136392" cy="2185411"/>
          </a:xfrm>
          <a:prstGeom prst="rect">
            <a:avLst/>
          </a:prstGeom>
          <a:effectLst>
            <a:softEdge rad="127000"/>
          </a:effectLst>
        </p:spPr>
      </p:pic>
      <p:sp>
        <p:nvSpPr>
          <p:cNvPr id="27" name="Title 1"/>
          <p:cNvSpPr txBox="1">
            <a:spLocks/>
          </p:cNvSpPr>
          <p:nvPr/>
        </p:nvSpPr>
        <p:spPr bwMode="auto">
          <a:xfrm>
            <a:off x="176213" y="3427413"/>
            <a:ext cx="3530600" cy="944562"/>
          </a:xfrm>
          <a:prstGeom prst="rect">
            <a:avLst/>
          </a:prstGeom>
          <a:noFill/>
          <a:ln w="9525">
            <a:noFill/>
            <a:miter lim="800000"/>
            <a:headEnd/>
            <a:tailEnd/>
          </a:ln>
        </p:spPr>
        <p:txBody>
          <a:bodyPr anchor="b"/>
          <a:lstStyle/>
          <a:p>
            <a:pPr eaLnBrk="0" hangingPunct="0">
              <a:defRPr/>
            </a:pPr>
            <a:r>
              <a:rPr lang="en-US" sz="2800" b="1" dirty="0">
                <a:solidFill>
                  <a:srgbClr val="00B050"/>
                </a:solidFill>
                <a:ea typeface="+mj-ea"/>
                <a:cs typeface="+mj-cs"/>
              </a:rPr>
              <a:t>Historic Districts and Landscapes</a:t>
            </a:r>
          </a:p>
        </p:txBody>
      </p:sp>
      <p:pic>
        <p:nvPicPr>
          <p:cNvPr id="29" name="Picture 28" descr="080.JPG"/>
          <p:cNvPicPr>
            <a:picLocks noChangeAspect="1"/>
          </p:cNvPicPr>
          <p:nvPr/>
        </p:nvPicPr>
        <p:blipFill>
          <a:blip r:embed="rId4" cstate="email"/>
          <a:srcRect/>
          <a:stretch>
            <a:fillRect/>
          </a:stretch>
        </p:blipFill>
        <p:spPr>
          <a:xfrm>
            <a:off x="426470" y="4144106"/>
            <a:ext cx="5029200" cy="2177953"/>
          </a:xfrm>
          <a:prstGeom prst="rect">
            <a:avLst/>
          </a:prstGeom>
          <a:effectLst>
            <a:softEdge rad="317500"/>
          </a:effectLst>
        </p:spPr>
      </p:pic>
      <p:pic>
        <p:nvPicPr>
          <p:cNvPr id="30" name="Picture 3"/>
          <p:cNvPicPr>
            <a:picLocks noChangeAspect="1" noChangeArrowheads="1"/>
          </p:cNvPicPr>
          <p:nvPr/>
        </p:nvPicPr>
        <p:blipFill>
          <a:blip r:embed="rId5" cstate="email"/>
          <a:srcRect/>
          <a:stretch>
            <a:fillRect/>
          </a:stretch>
        </p:blipFill>
        <p:spPr bwMode="auto">
          <a:xfrm>
            <a:off x="391748" y="1413726"/>
            <a:ext cx="2884714" cy="1755414"/>
          </a:xfrm>
          <a:prstGeom prst="rect">
            <a:avLst/>
          </a:prstGeom>
          <a:ln>
            <a:noFill/>
          </a:ln>
          <a:effectLst>
            <a:softEdge rad="112500"/>
          </a:effectLst>
        </p:spPr>
      </p:pic>
      <p:pic>
        <p:nvPicPr>
          <p:cNvPr id="31" name="Picture 30" descr="F E Warren AFB curation facility.jpg"/>
          <p:cNvPicPr>
            <a:picLocks noChangeAspect="1"/>
          </p:cNvPicPr>
          <p:nvPr/>
        </p:nvPicPr>
        <p:blipFill>
          <a:blip r:embed="rId6" cstate="email"/>
          <a:stretch>
            <a:fillRect/>
          </a:stretch>
        </p:blipFill>
        <p:spPr>
          <a:xfrm>
            <a:off x="3426316" y="317608"/>
            <a:ext cx="2638818" cy="3462005"/>
          </a:xfrm>
          <a:prstGeom prst="rect">
            <a:avLst/>
          </a:prstGeom>
          <a:effectLst>
            <a:softEdge rad="127000"/>
          </a:effectLst>
        </p:spPr>
      </p:pic>
      <p:pic>
        <p:nvPicPr>
          <p:cNvPr id="10" name="Picture 9" descr="Pentagon_flag_october11.jpg"/>
          <p:cNvPicPr>
            <a:picLocks noChangeAspect="1"/>
          </p:cNvPicPr>
          <p:nvPr/>
        </p:nvPicPr>
        <p:blipFill>
          <a:blip r:embed="rId7" cstate="email"/>
          <a:stretch>
            <a:fillRect/>
          </a:stretch>
        </p:blipFill>
        <p:spPr>
          <a:xfrm>
            <a:off x="6205723" y="353951"/>
            <a:ext cx="2516881" cy="3874964"/>
          </a:xfrm>
          <a:prstGeom prst="rect">
            <a:avLst/>
          </a:prstGeom>
          <a:ln>
            <a:noFill/>
          </a:ln>
          <a:effectLst>
            <a:softEdge rad="112500"/>
          </a:effectLst>
        </p:spPr>
      </p:pic>
      <p:pic>
        <p:nvPicPr>
          <p:cNvPr id="10249" name="Picture 9"/>
          <p:cNvPicPr>
            <a:picLocks noChangeAspect="1" noChangeArrowheads="1"/>
          </p:cNvPicPr>
          <p:nvPr/>
        </p:nvPicPr>
        <p:blipFill>
          <a:blip r:embed="rId8" cstate="email"/>
          <a:srcRect/>
          <a:stretch>
            <a:fillRect/>
          </a:stretch>
        </p:blipFill>
        <p:spPr bwMode="auto">
          <a:xfrm>
            <a:off x="0" y="5761038"/>
            <a:ext cx="9144000" cy="109696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7489</TotalTime>
  <Words>8380</Words>
  <Application>Microsoft Office PowerPoint</Application>
  <PresentationFormat>On-screen Show (4:3)</PresentationFormat>
  <Paragraphs>643</Paragraphs>
  <Slides>61</Slides>
  <Notes>61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Wingdings</vt:lpstr>
      <vt:lpstr>blank</vt:lpstr>
      <vt:lpstr>Cultural Resource Training for the Non-CRM Professional</vt:lpstr>
      <vt:lpstr>PowerPoint Presentation</vt:lpstr>
      <vt:lpstr>The DoD has a responsibility to protect cultural resources</vt:lpstr>
      <vt:lpstr>PowerPoint Presentation</vt:lpstr>
      <vt:lpstr>Service Member Focus</vt:lpstr>
      <vt:lpstr>Desired Outcome of Cultural Resource Training?</vt:lpstr>
      <vt:lpstr>What Are Cultural Resources?</vt:lpstr>
      <vt:lpstr>What is CRM?</vt:lpstr>
      <vt:lpstr>Buildings and Structures</vt:lpstr>
      <vt:lpstr>Cemeteries</vt:lpstr>
      <vt:lpstr>Sacred sites and Traditional Cultural Properties </vt:lpstr>
      <vt:lpstr>Caves and  Rock Shelters</vt:lpstr>
      <vt:lpstr>Underwater and Maritime Resources</vt:lpstr>
      <vt:lpstr>Objects and Artifacts</vt:lpstr>
      <vt:lpstr>Archaeological Sites</vt:lpstr>
      <vt:lpstr>PowerPoint Presentation</vt:lpstr>
      <vt:lpstr>PowerPoint Presentation</vt:lpstr>
      <vt:lpstr>PowerPoint Presentation</vt:lpstr>
      <vt:lpstr>Threats to Cultural Resources</vt:lpstr>
      <vt:lpstr>PowerPoint Presentation</vt:lpstr>
      <vt:lpstr>PowerPoint Presentation</vt:lpstr>
      <vt:lpstr>Archaeological Sites can be almost anywhere…</vt:lpstr>
      <vt:lpstr>Historic Buildings …</vt:lpstr>
      <vt:lpstr>Historic Buildings …</vt:lpstr>
      <vt:lpstr>Historic Buildings…</vt:lpstr>
      <vt:lpstr>Threats to Cultural Resources – What To Do?</vt:lpstr>
      <vt:lpstr>Find out from the Installation CRM what the Standard Operating Procedures (SOPs) are for any Installation you may be working or training.</vt:lpstr>
      <vt:lpstr>PowerPoint Presentation</vt:lpstr>
      <vt:lpstr>Background information for the area I will be working in…</vt:lpstr>
      <vt:lpstr>PowerPoint Presentation</vt:lpstr>
      <vt:lpstr>PowerPoint Presentation</vt:lpstr>
      <vt:lpstr>PowerPoint Presentation</vt:lpstr>
      <vt:lpstr>Examples of doing it right.</vt:lpstr>
      <vt:lpstr>Scenario #1</vt:lpstr>
      <vt:lpstr>Scenario #1 Answer</vt:lpstr>
      <vt:lpstr>Scenario #2</vt:lpstr>
      <vt:lpstr>Scenario #2 Answer</vt:lpstr>
      <vt:lpstr>Scenario #3</vt:lpstr>
      <vt:lpstr>Scenario #3 Answer</vt:lpstr>
      <vt:lpstr>Scenario #4</vt:lpstr>
      <vt:lpstr>Scenario #4 Answer</vt:lpstr>
      <vt:lpstr>Scenario #5</vt:lpstr>
      <vt:lpstr>Scenario #5 Answer</vt:lpstr>
      <vt:lpstr>Scenario #6</vt:lpstr>
      <vt:lpstr>Scenario #6 Answer</vt:lpstr>
      <vt:lpstr>Scenario #7</vt:lpstr>
      <vt:lpstr>Scenario #7 Answer</vt:lpstr>
      <vt:lpstr>Scenario #8</vt:lpstr>
      <vt:lpstr>Scenario #8 Answer</vt:lpstr>
      <vt:lpstr>Scenario #9</vt:lpstr>
      <vt:lpstr>Scenario #9 Answer</vt:lpstr>
      <vt:lpstr>Scenario #10</vt:lpstr>
      <vt:lpstr>Scenario #10 Answer</vt:lpstr>
      <vt:lpstr>Cultural Resources Scenario Takeaway</vt:lpstr>
      <vt:lpstr>PowerPoint Presentation</vt:lpstr>
      <vt:lpstr>PowerPoint Presentation</vt:lpstr>
      <vt:lpstr>PowerPoint Presentation</vt:lpstr>
      <vt:lpstr>PowerPoint Presentation</vt:lpstr>
      <vt:lpstr>PowerPoint Presentation</vt:lpstr>
      <vt:lpstr>Key Take-Away Points</vt:lpstr>
      <vt:lpstr>Questions or Comments?</vt:lpstr>
    </vt:vector>
  </TitlesOfParts>
  <Company>Amec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Resource Management for the non-professional</dc:title>
  <dc:creator>grant.day</dc:creator>
  <cp:lastModifiedBy>teamdelta.mhancock1</cp:lastModifiedBy>
  <cp:revision>441</cp:revision>
  <dcterms:created xsi:type="dcterms:W3CDTF">2013-02-27T20:09:19Z</dcterms:created>
  <dcterms:modified xsi:type="dcterms:W3CDTF">2021-03-09T13:56:49Z</dcterms:modified>
</cp:coreProperties>
</file>